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1"/>
  </p:notesMasterIdLst>
  <p:sldIdLst>
    <p:sldId id="301" r:id="rId5"/>
    <p:sldId id="331" r:id="rId6"/>
    <p:sldId id="332" r:id="rId7"/>
    <p:sldId id="304" r:id="rId8"/>
    <p:sldId id="302" r:id="rId9"/>
    <p:sldId id="390" r:id="rId10"/>
    <p:sldId id="303" r:id="rId11"/>
    <p:sldId id="308" r:id="rId12"/>
    <p:sldId id="309" r:id="rId13"/>
    <p:sldId id="307" r:id="rId14"/>
    <p:sldId id="398" r:id="rId15"/>
    <p:sldId id="310" r:id="rId16"/>
    <p:sldId id="311" r:id="rId17"/>
    <p:sldId id="319" r:id="rId18"/>
    <p:sldId id="320" r:id="rId19"/>
    <p:sldId id="317" r:id="rId20"/>
    <p:sldId id="321" r:id="rId21"/>
    <p:sldId id="322" r:id="rId22"/>
    <p:sldId id="312" r:id="rId23"/>
    <p:sldId id="314" r:id="rId24"/>
    <p:sldId id="315" r:id="rId25"/>
    <p:sldId id="316" r:id="rId26"/>
    <p:sldId id="318" r:id="rId27"/>
    <p:sldId id="324" r:id="rId28"/>
    <p:sldId id="325" r:id="rId29"/>
    <p:sldId id="326" r:id="rId30"/>
    <p:sldId id="330" r:id="rId31"/>
    <p:sldId id="327" r:id="rId32"/>
    <p:sldId id="333" r:id="rId33"/>
    <p:sldId id="336" r:id="rId34"/>
    <p:sldId id="334" r:id="rId35"/>
    <p:sldId id="335" r:id="rId36"/>
    <p:sldId id="337" r:id="rId37"/>
    <p:sldId id="338" r:id="rId38"/>
    <p:sldId id="339" r:id="rId39"/>
    <p:sldId id="341" r:id="rId40"/>
    <p:sldId id="340" r:id="rId41"/>
    <p:sldId id="342" r:id="rId42"/>
    <p:sldId id="389" r:id="rId43"/>
    <p:sldId id="343" r:id="rId44"/>
    <p:sldId id="345" r:id="rId45"/>
    <p:sldId id="346" r:id="rId46"/>
    <p:sldId id="347" r:id="rId47"/>
    <p:sldId id="348" r:id="rId48"/>
    <p:sldId id="391" r:id="rId49"/>
    <p:sldId id="392" r:id="rId50"/>
    <p:sldId id="393" r:id="rId51"/>
    <p:sldId id="352" r:id="rId52"/>
    <p:sldId id="353" r:id="rId53"/>
    <p:sldId id="354" r:id="rId54"/>
    <p:sldId id="358" r:id="rId55"/>
    <p:sldId id="357" r:id="rId56"/>
    <p:sldId id="355" r:id="rId57"/>
    <p:sldId id="359" r:id="rId58"/>
    <p:sldId id="328" r:id="rId59"/>
    <p:sldId id="360" r:id="rId60"/>
    <p:sldId id="362" r:id="rId61"/>
    <p:sldId id="361" r:id="rId62"/>
    <p:sldId id="363" r:id="rId63"/>
    <p:sldId id="364" r:id="rId64"/>
    <p:sldId id="365" r:id="rId65"/>
    <p:sldId id="369" r:id="rId66"/>
    <p:sldId id="395" r:id="rId67"/>
    <p:sldId id="396" r:id="rId68"/>
    <p:sldId id="394" r:id="rId69"/>
    <p:sldId id="397" r:id="rId70"/>
    <p:sldId id="370" r:id="rId71"/>
    <p:sldId id="371" r:id="rId72"/>
    <p:sldId id="376" r:id="rId73"/>
    <p:sldId id="375" r:id="rId74"/>
    <p:sldId id="372" r:id="rId75"/>
    <p:sldId id="382" r:id="rId76"/>
    <p:sldId id="373" r:id="rId77"/>
    <p:sldId id="374" r:id="rId78"/>
    <p:sldId id="383" r:id="rId79"/>
    <p:sldId id="384" r:id="rId80"/>
    <p:sldId id="377" r:id="rId81"/>
    <p:sldId id="378" r:id="rId82"/>
    <p:sldId id="379" r:id="rId83"/>
    <p:sldId id="380" r:id="rId84"/>
    <p:sldId id="385" r:id="rId85"/>
    <p:sldId id="387" r:id="rId86"/>
    <p:sldId id="386" r:id="rId87"/>
    <p:sldId id="381" r:id="rId88"/>
    <p:sldId id="305" r:id="rId89"/>
    <p:sldId id="38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8AA"/>
    <a:srgbClr val="666666"/>
    <a:srgbClr val="2E008B"/>
    <a:srgbClr val="00B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0"/>
    <p:restoredTop sz="57671"/>
  </p:normalViewPr>
  <p:slideViewPr>
    <p:cSldViewPr showGuides="1">
      <p:cViewPr varScale="1">
        <p:scale>
          <a:sx n="70" d="100"/>
          <a:sy n="70" d="100"/>
        </p:scale>
        <p:origin x="23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64B69-A079-4E1A-BD87-9A9812A69E87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AE7D0-3DF3-4127-8202-6081F85048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80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enames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lliam_Sealy_Gosse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Student%27s_t-test#cite_note-The_Probable_Error_of_a_Mean-9" TargetMode="External"/><Relationship Id="rId4" Type="http://schemas.openxmlformats.org/officeDocument/2006/relationships/hyperlink" Target="https://en.wikipedia.org/wiki/Biometrika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967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>
                <a:effectLst/>
              </a:rPr>
              <a:t>R</a:t>
            </a:r>
            <a:r>
              <a:rPr lang="en-GB" b="1" dirty="0"/>
              <a:t>eusable </a:t>
            </a:r>
            <a:r>
              <a:rPr lang="en-GB" dirty="0"/>
              <a:t>To achieve this, metadata and data should be well-described so that they can be replicated and/or combined in different settings.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566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One of the hallmarks of modern genomic research is the generation of enormous amounts of raw sequence data.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As the volume of genomic data grows, sophisticated computational methodologies are required to manage the data deluge.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The very first challenge in the genomics era is to store and handle the staggering volume of information through the establishment and use of computer databases.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A biological database is a large, organized body of persistent data, usually associated with computerized software designed to update, query, and retrieve components of the data stored within the system.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A simple database might be a single file containing many records, each of which includes the same set of information.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effectLst/>
              </a:rPr>
              <a:t>The chief objective of the development of a database is to organize data in a set of structured records to enable easy retrieval of information.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8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It's usually because of the way they were discovered, which can lead to all sorts of naming conventions. For example a gene discovered in </a:t>
            </a:r>
            <a:r>
              <a:rPr lang="en-GB" i="1" dirty="0"/>
              <a:t>Drosophila</a:t>
            </a:r>
            <a:r>
              <a:rPr lang="en-GB" dirty="0"/>
              <a:t> will usually be named after its phenotype,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i="1" dirty="0"/>
              <a:t>weird wing</a:t>
            </a:r>
            <a:r>
              <a:rPr lang="en-GB" dirty="0"/>
              <a:t>. The same gene will cause a completely different phenotype in yeast (they don't have wings!) so will be given a totally different name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i="1" dirty="0"/>
              <a:t>weird mitosis</a:t>
            </a:r>
            <a:r>
              <a:rPr lang="en-GB" dirty="0"/>
              <a:t>. The fly and yeast people will then go off and find the human orthologue and give it a related name,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i="1" dirty="0"/>
              <a:t>WW1 and WM1</a:t>
            </a:r>
            <a:r>
              <a:rPr lang="en-GB" dirty="0"/>
              <a:t>. Meanwhile, someone else will be doing some reverse genetics in human and be calling it something like </a:t>
            </a:r>
            <a:r>
              <a:rPr lang="en-GB" i="1" dirty="0"/>
              <a:t>locus1</a:t>
            </a:r>
            <a:r>
              <a:rPr lang="en-GB" dirty="0"/>
              <a:t> or naming it after the contig on the genome where its found, </a:t>
            </a:r>
            <a:r>
              <a:rPr lang="en-GB" dirty="0" err="1"/>
              <a:t>eg</a:t>
            </a:r>
            <a:r>
              <a:rPr lang="en-GB" dirty="0"/>
              <a:t> </a:t>
            </a:r>
            <a:r>
              <a:rPr lang="en-GB" i="1" dirty="0"/>
              <a:t>RP11-I-found-it-here</a:t>
            </a:r>
            <a:r>
              <a:rPr lang="en-GB" dirty="0"/>
              <a:t>. Somebody else will find that it has some similarity to their favourite gene (</a:t>
            </a:r>
            <a:r>
              <a:rPr lang="en-GB" i="1" dirty="0"/>
              <a:t>TFG</a:t>
            </a:r>
            <a:r>
              <a:rPr lang="en-GB" dirty="0"/>
              <a:t>) so call it</a:t>
            </a:r>
            <a:r>
              <a:rPr lang="en-GB" i="1" dirty="0"/>
              <a:t> TFG-like</a:t>
            </a:r>
            <a:r>
              <a:rPr lang="en-GB" dirty="0"/>
              <a:t> or</a:t>
            </a:r>
            <a:r>
              <a:rPr lang="en-GB" i="1" dirty="0"/>
              <a:t> TFGL</a:t>
            </a:r>
            <a:r>
              <a:rPr lang="en-GB" dirty="0"/>
              <a:t>. Another person will discover it from studying a biological process, so call it biological process 1 (</a:t>
            </a:r>
            <a:r>
              <a:rPr lang="en-GB" i="1" dirty="0"/>
              <a:t>BP1</a:t>
            </a:r>
            <a:r>
              <a:rPr lang="en-GB" dirty="0"/>
              <a:t>).</a:t>
            </a:r>
          </a:p>
          <a:p>
            <a:r>
              <a:rPr lang="en-GB" dirty="0"/>
              <a:t>Then </a:t>
            </a:r>
            <a:r>
              <a:rPr lang="en-GB" dirty="0">
                <a:hlinkClick r:id="rId3"/>
              </a:rPr>
              <a:t>HGNC</a:t>
            </a:r>
            <a:r>
              <a:rPr lang="en-GB" dirty="0"/>
              <a:t> will come along, whose mission is to provide unique and meaningful names for genes, and they will give it a definitive name, probably the name that tells you the most about its function, which in this case is </a:t>
            </a:r>
            <a:r>
              <a:rPr lang="en-GB" i="1" dirty="0"/>
              <a:t>BP1</a:t>
            </a:r>
            <a:r>
              <a:rPr lang="en-GB" dirty="0"/>
              <a:t>.</a:t>
            </a:r>
          </a:p>
          <a:p>
            <a:r>
              <a:rPr lang="en-GB" dirty="0"/>
              <a:t>But that's not the end! The genome annotators then discover that it's not actually one gene, but two duplicated genes, so they each become </a:t>
            </a:r>
            <a:r>
              <a:rPr lang="en-GB" i="1" dirty="0"/>
              <a:t>BP1A</a:t>
            </a:r>
            <a:r>
              <a:rPr lang="en-GB" dirty="0"/>
              <a:t> and </a:t>
            </a:r>
            <a:r>
              <a:rPr lang="en-GB" i="1" dirty="0"/>
              <a:t>BP1B</a:t>
            </a:r>
            <a:r>
              <a:rPr lang="en-GB" dirty="0"/>
              <a:t>. All of those other names exist in the literature so both genes get all the synonyms </a:t>
            </a:r>
            <a:r>
              <a:rPr lang="en-GB" i="1" dirty="0"/>
              <a:t>WW1, WM1, Locus1, RP11-I-found-it-here, TFGL</a:t>
            </a:r>
            <a:r>
              <a:rPr lang="en-GB" dirty="0"/>
              <a:t> and </a:t>
            </a:r>
            <a:r>
              <a:rPr lang="en-GB" i="1" dirty="0"/>
              <a:t>BP1.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0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597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– Excel/Statistics Software e.g. SPSS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399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089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33 nodes. </a:t>
            </a:r>
          </a:p>
          <a:p>
            <a:pPr lvl="0"/>
            <a:endParaRPr lang="en-GB" dirty="0"/>
          </a:p>
          <a:p>
            <a:pPr marL="285750" lvl="0" indent="-285750">
              <a:buFont typeface="Arial"/>
              <a:buChar char="•"/>
            </a:pPr>
            <a:r>
              <a:rPr lang="en-GB" sz="1200" dirty="0"/>
              <a:t>Each with dual 20 core Broadwell Xeon CPUs (E5 2698v4)</a:t>
            </a:r>
          </a:p>
          <a:p>
            <a:pPr marL="285750" lvl="0" indent="-285750">
              <a:buFont typeface="Arial"/>
              <a:buChar char="•"/>
            </a:pPr>
            <a:r>
              <a:rPr lang="en-GB" sz="1200" dirty="0"/>
              <a:t>320GB DDR4 RAM, </a:t>
            </a:r>
          </a:p>
          <a:p>
            <a:pPr marL="285750" indent="-285750">
              <a:buFont typeface="Arial"/>
              <a:buChar char="•"/>
            </a:pPr>
            <a:r>
              <a:rPr lang="en-GB" sz="1200" dirty="0"/>
              <a:t>~1TB /</a:t>
            </a:r>
            <a:r>
              <a:rPr lang="en-GB" sz="1200" dirty="0" err="1"/>
              <a:t>tmp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043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 tooltip="William Sealy Gosset"/>
              </a:rPr>
              <a:t>William Sealy Gosset</a:t>
            </a:r>
            <a:r>
              <a:rPr lang="en-GB" dirty="0"/>
              <a:t> who first published it in English in 1908 in the scientific journal </a:t>
            </a:r>
            <a:r>
              <a:rPr lang="en-GB" dirty="0">
                <a:hlinkClick r:id="rId4" tooltip="Biometrika"/>
              </a:rPr>
              <a:t>Biometrika</a:t>
            </a:r>
            <a:r>
              <a:rPr lang="en-GB" dirty="0"/>
              <a:t> using the pseudonym "Student"</a:t>
            </a:r>
            <a:r>
              <a:rPr lang="en-GB" baseline="30000" dirty="0">
                <a:hlinkClick r:id="rId5"/>
              </a:rPr>
              <a:t>[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767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BLAST (Basic Local Alignment Search Tool): This algorithm is used to search for similarities between DNA or protein sequences. It is widely used in bioinformatics to identify homologous sequences and to infer evolutionary relationships between species.</a:t>
            </a:r>
          </a:p>
          <a:p>
            <a:pPr>
              <a:buFont typeface="+mj-lt"/>
              <a:buAutoNum type="arabicPeriod"/>
            </a:pPr>
            <a:r>
              <a:rPr lang="en-GB" dirty="0"/>
              <a:t>Clustering algorithms: These algorithms are used to group similar sequences or data points together based on their similarity. Some commonly used clustering algorithms in bioinformatics include k-means clustering, hierarchical clustering, and self-organizing maps.</a:t>
            </a:r>
          </a:p>
          <a:p>
            <a:pPr>
              <a:buFont typeface="+mj-lt"/>
              <a:buAutoNum type="arabicPeriod"/>
            </a:pPr>
            <a:r>
              <a:rPr lang="en-GB" dirty="0"/>
              <a:t>Hidden Markov Models (HMMs): HMMs are statistical models that are used to represent and </a:t>
            </a:r>
            <a:r>
              <a:rPr lang="en-GB" dirty="0" err="1"/>
              <a:t>analyze</a:t>
            </a:r>
            <a:r>
              <a:rPr lang="en-GB" dirty="0"/>
              <a:t> sequences of observations. They are commonly used in bioinformatics to identify functional regions in proteins or to predict the secondary structure of RNA molecules.</a:t>
            </a:r>
          </a:p>
          <a:p>
            <a:pPr>
              <a:buFont typeface="+mj-lt"/>
              <a:buAutoNum type="arabicPeriod"/>
            </a:pPr>
            <a:r>
              <a:rPr lang="en-GB" dirty="0"/>
              <a:t>Multiple sequence alignment algorithms: These algorithms are used to align multiple DNA or protein sequences to identify conserved regions of the sequence. Some commonly used multiple sequence alignment algorithms include </a:t>
            </a:r>
            <a:r>
              <a:rPr lang="en-GB" dirty="0" err="1"/>
              <a:t>ClustalW</a:t>
            </a:r>
            <a:r>
              <a:rPr lang="en-GB" dirty="0"/>
              <a:t> and MUSCLE.</a:t>
            </a:r>
          </a:p>
          <a:p>
            <a:pPr>
              <a:buFont typeface="+mj-lt"/>
              <a:buAutoNum type="arabicPeriod"/>
            </a:pPr>
            <a:r>
              <a:rPr lang="en-GB" dirty="0"/>
              <a:t>Phylogenetic tree construction algorithms: These algorithms are used to construct evolutionary trees that represent the relationships between different organisms or sequences. Some commonly used phylogenetic tree construction algorithms include </a:t>
            </a:r>
            <a:r>
              <a:rPr lang="en-GB" dirty="0" err="1"/>
              <a:t>neighbor</a:t>
            </a:r>
            <a:r>
              <a:rPr lang="en-GB" dirty="0"/>
              <a:t>-joining, maximum likelihood, and Bayesian inference.</a:t>
            </a:r>
          </a:p>
          <a:p>
            <a:endParaRPr lang="en-US" dirty="0"/>
          </a:p>
          <a:p>
            <a:r>
              <a:rPr lang="en-GB" dirty="0">
                <a:effectLst/>
              </a:rPr>
              <a:t>CTGCAGCCC</a:t>
            </a:r>
            <a:r>
              <a:rPr lang="en-GB" dirty="0"/>
              <a:t>CACGGCCAGCAGGTGCCCTACTACCTGGAGAACGAGCCCAGCGGCTACACGGTGCGCGAG</a:t>
            </a:r>
            <a:r>
              <a:rPr lang="en-GB" dirty="0">
                <a:effectLst/>
              </a:rPr>
              <a:t>GCC</a:t>
            </a:r>
            <a:r>
              <a:rPr lang="en-GB" dirty="0"/>
              <a:t>GGCCCG</a:t>
            </a:r>
            <a:r>
              <a:rPr lang="en-GB" dirty="0">
                <a:effectLst/>
              </a:rPr>
              <a:t>CCGGCATTCTACAGGCCAA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66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21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9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647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9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930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774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855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481EF-DBD8-5EB9-CFBE-62590E20A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E00C5-B5A1-29F5-CA29-6BBEBDCEE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3CF32-D7B7-39D3-0638-67454489B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36BC6-F7EE-03BD-B0E6-2A6AAC6EC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974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2E8EF-7B88-1E9E-030C-7F1066B25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492C1-D41F-702E-0617-11D66570C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BCE5C-3429-DF2B-7B6A-C86694637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48485-B8D8-78F3-5535-86B55B2A1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37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29AFE-6082-E0A6-B219-074C7AF1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6AB06-A211-C285-5F32-EFDC48528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87797-20E6-6CBD-9129-B76907F2D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BF9D8-EE6D-1362-D56D-B0D1A5238E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60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6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65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COMPROTEIN – protein primary structure – invented the one-letter amino acid code</a:t>
            </a:r>
          </a:p>
          <a:p>
            <a:r>
              <a:rPr lang="en-US" dirty="0"/>
              <a:t>65 proteins in the APSS</a:t>
            </a:r>
          </a:p>
          <a:p>
            <a:r>
              <a:rPr lang="en-GB" dirty="0"/>
              <a:t>Saul B. Needleman and Christian D. Wunsch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826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20C00-97A9-1D41-5342-4B7F12B93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D5056-E47C-8C0B-82C7-225DDF37F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B1FC9-46F2-2577-D0E0-8EF8A14B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63CCC-2647-3CC4-7170-5FBC5FBAC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921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0260A-C404-3C43-B0D7-81EED1DF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E1CCA-0207-AC83-F82A-A9B9C30B7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ACEE0-972C-8CF1-AAF2-BC311366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1E7E9-7378-8B33-F92C-F4C9E8891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892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2F609-BE0C-D85B-AD63-8C443DED6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ED98E-4B34-C1B6-2F0C-08F973369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4EC08-4114-D663-7087-8B56D4864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3F899-828A-CFA7-355E-0E2284E85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125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E8F81-89AF-099B-64F1-D080E991E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D3C13-F959-46EF-256E-6025672E9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89110-9BB2-BC3C-B2D1-0EB74A361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AC07E-761D-22B0-7F2C-C8BB0C222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539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371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395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COMPROTEIN – protein primary structure – invented the one-letter amino acid code</a:t>
            </a:r>
          </a:p>
          <a:p>
            <a:r>
              <a:rPr lang="en-US" dirty="0"/>
              <a:t>65 proteins in the APSS</a:t>
            </a:r>
          </a:p>
          <a:p>
            <a:r>
              <a:rPr lang="en-GB" dirty="0"/>
              <a:t>Saul B. Needleman and Christian D. Wunsch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88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COMPROTEIN – protein primary structure – invented the one-letter amino acid code</a:t>
            </a:r>
          </a:p>
          <a:p>
            <a:r>
              <a:rPr lang="en-US" dirty="0"/>
              <a:t>65 proteins in the APSS</a:t>
            </a:r>
          </a:p>
          <a:p>
            <a:r>
              <a:rPr lang="en-GB" dirty="0"/>
              <a:t>Saul B. Needleman and Christian D. Wunsch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39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83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52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HGP cost </a:t>
            </a:r>
            <a:r>
              <a:rPr lang="en-GB" dirty="0"/>
              <a:t>$2.7 billion took 13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94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34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DD3CDD-D029-482B-B0C7-8148556A2425}"/>
              </a:ext>
            </a:extLst>
          </p:cNvPr>
          <p:cNvSpPr/>
          <p:nvPr userDrawn="1"/>
        </p:nvSpPr>
        <p:spPr>
          <a:xfrm>
            <a:off x="9480376" y="5110570"/>
            <a:ext cx="252028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720C8-A1E8-1DF2-578D-529A4B7C0F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328" y="5701921"/>
            <a:ext cx="2814504" cy="651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000" y="2276872"/>
            <a:ext cx="4608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2000" y="4633391"/>
            <a:ext cx="4608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4953F-E8C8-4237-823E-C80F854F92B8}"/>
              </a:ext>
            </a:extLst>
          </p:cNvPr>
          <p:cNvSpPr txBox="1"/>
          <p:nvPr userDrawn="1"/>
        </p:nvSpPr>
        <p:spPr>
          <a:xfrm>
            <a:off x="8971532" y="6453336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tx2"/>
                </a:solidFill>
                <a:latin typeface="Calibri" panose="020F0502020204030204" pitchFamily="34" charset="0"/>
              </a:rPr>
              <a:t>Together we will beat cancer </a:t>
            </a:r>
          </a:p>
        </p:txBody>
      </p:sp>
    </p:spTree>
    <p:extLst>
      <p:ext uri="{BB962C8B-B14F-4D97-AF65-F5344CB8AC3E}">
        <p14:creationId xmlns:p14="http://schemas.microsoft.com/office/powerpoint/2010/main" val="539264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116" userDrawn="1">
          <p15:clr>
            <a:srgbClr val="FBAE40"/>
          </p15:clr>
        </p15:guide>
        <p15:guide id="3" pos="55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AE266-1AED-426B-ABE4-360FFA7DD1E2}"/>
              </a:ext>
            </a:extLst>
          </p:cNvPr>
          <p:cNvSpPr/>
          <p:nvPr userDrawn="1"/>
        </p:nvSpPr>
        <p:spPr>
          <a:xfrm>
            <a:off x="335360" y="5034992"/>
            <a:ext cx="2448272" cy="170637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84D46-3FE0-4651-9122-7C3AAD129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3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8B5E23-9338-459A-A8E7-4762B24C3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6857" y="1412776"/>
            <a:ext cx="182896" cy="18289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C321904-BDBE-419A-B400-DC1CF0C4B86D}"/>
              </a:ext>
            </a:extLst>
          </p:cNvPr>
          <p:cNvSpPr/>
          <p:nvPr userDrawn="1"/>
        </p:nvSpPr>
        <p:spPr>
          <a:xfrm>
            <a:off x="335360" y="1340768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5C9B4C-1761-4163-B0E9-E286F346BFDD}"/>
              </a:ext>
            </a:extLst>
          </p:cNvPr>
          <p:cNvSpPr/>
          <p:nvPr userDrawn="1"/>
        </p:nvSpPr>
        <p:spPr>
          <a:xfrm>
            <a:off x="1271464" y="476672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7CE84-C8D0-4A59-B596-71C9205AD7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2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option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BD166-F610-4586-9EE0-E9973EC99FEF}"/>
              </a:ext>
            </a:extLst>
          </p:cNvPr>
          <p:cNvSpPr/>
          <p:nvPr userDrawn="1"/>
        </p:nvSpPr>
        <p:spPr>
          <a:xfrm>
            <a:off x="335360" y="5034992"/>
            <a:ext cx="2448272" cy="170637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41499-57D5-4B7B-84CD-D6C76928A6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6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FECDD-3436-426C-8DBD-F8CDDAB314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6857" y="1412776"/>
            <a:ext cx="182896" cy="18289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C377E3B-3FEB-4504-9826-BAC76041BEDA}"/>
              </a:ext>
            </a:extLst>
          </p:cNvPr>
          <p:cNvSpPr/>
          <p:nvPr userDrawn="1"/>
        </p:nvSpPr>
        <p:spPr>
          <a:xfrm>
            <a:off x="335360" y="1340768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4D8866-A746-4452-BC0D-42B729C259A0}"/>
              </a:ext>
            </a:extLst>
          </p:cNvPr>
          <p:cNvSpPr/>
          <p:nvPr userDrawn="1"/>
        </p:nvSpPr>
        <p:spPr>
          <a:xfrm>
            <a:off x="1271464" y="476672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AFEFBD-3898-4ED8-983A-068D023614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6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E5FA-BEBB-4862-9C43-D14CCB29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DF61-D91B-41EB-AE86-A0DBDBFF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C2346-9DC9-4EFE-9CC7-58A87388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0E331C-8DD5-41DE-A1D8-42719F204B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925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FE78-1071-43B4-8733-6DC69482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8F19-6500-41F2-994F-0C0B8A755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2816"/>
            <a:ext cx="5181600" cy="157735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A2526-AD2C-4E41-84D3-99AAD9431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72816"/>
            <a:ext cx="5181600" cy="157735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3D376-5FFC-4424-BA90-E81E512C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0E331C-8DD5-41DE-A1D8-42719F204B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62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FBAE40"/>
          </p15:clr>
        </p15:guide>
        <p15:guide id="2" pos="388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3BF9-E686-45D8-9BA8-4838328F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1594B-2BB0-4059-A8A9-F6D66935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38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4886D-F66E-4DA4-B896-2DD5F023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88" y="6330225"/>
            <a:ext cx="5256000" cy="123111"/>
          </a:xfrm>
        </p:spPr>
        <p:txBody>
          <a:bodyPr/>
          <a:lstStyle/>
          <a:p>
            <a:fld id="{A97DCDC8-AA34-4254-B0FC-746FEFC2CCD2}" type="datetime2">
              <a:rPr lang="en-GB" smtClean="0"/>
              <a:t>Tuesday, 30 September 2025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4CFAE-D0C0-468C-98D4-B14C14C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450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56096-ABC1-404A-9892-9E48F602C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328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936653-3080-447B-B85A-CA4AC2D8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83680-74B4-4455-AFC5-36F2C960F739}"/>
              </a:ext>
            </a:extLst>
          </p:cNvPr>
          <p:cNvSpPr/>
          <p:nvPr userDrawn="1"/>
        </p:nvSpPr>
        <p:spPr>
          <a:xfrm>
            <a:off x="335360" y="5034992"/>
            <a:ext cx="2448272" cy="170637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253DF-1ABC-4174-A75F-C3973F2D57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0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000" y="2276872"/>
            <a:ext cx="4608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2000" y="4633391"/>
            <a:ext cx="4608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CB002-D45B-4635-A81B-DEACB25146DD}"/>
              </a:ext>
            </a:extLst>
          </p:cNvPr>
          <p:cNvSpPr/>
          <p:nvPr userDrawn="1"/>
        </p:nvSpPr>
        <p:spPr>
          <a:xfrm>
            <a:off x="9480376" y="5085184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ACE78-9094-4BAB-88B0-2409CB7F7313}"/>
              </a:ext>
            </a:extLst>
          </p:cNvPr>
          <p:cNvSpPr txBox="1"/>
          <p:nvPr userDrawn="1"/>
        </p:nvSpPr>
        <p:spPr>
          <a:xfrm>
            <a:off x="8904312" y="6453336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12D3E-807A-4A52-A8B7-5C9E772107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099" y="5733256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34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9C80BB-3C68-E4F3-9EC2-8EDA0F579E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5701921"/>
            <a:ext cx="2814504" cy="651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16" y="4005064"/>
            <a:ext cx="5040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A112773-0389-44C1-9A6C-D346A4A50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892D67-F81D-4EAF-91FC-295D8C2F6020}"/>
              </a:ext>
            </a:extLst>
          </p:cNvPr>
          <p:cNvSpPr/>
          <p:nvPr userDrawn="1"/>
        </p:nvSpPr>
        <p:spPr>
          <a:xfrm>
            <a:off x="6655081" y="507294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3C406D-B215-4935-8E9E-66DD87522B2E}"/>
              </a:ext>
            </a:extLst>
          </p:cNvPr>
          <p:cNvSpPr/>
          <p:nvPr userDrawn="1"/>
        </p:nvSpPr>
        <p:spPr>
          <a:xfrm>
            <a:off x="6875714" y="1673947"/>
            <a:ext cx="170476" cy="170476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AEAD39-6F92-40BC-B53B-719F85124F3E}"/>
              </a:ext>
            </a:extLst>
          </p:cNvPr>
          <p:cNvSpPr/>
          <p:nvPr userDrawn="1"/>
        </p:nvSpPr>
        <p:spPr>
          <a:xfrm>
            <a:off x="6127576" y="373944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36AE6-2107-40DE-99F8-D4EE744CD5C2}"/>
              </a:ext>
            </a:extLst>
          </p:cNvPr>
          <p:cNvSpPr txBox="1"/>
          <p:nvPr userDrawn="1"/>
        </p:nvSpPr>
        <p:spPr>
          <a:xfrm>
            <a:off x="218104" y="6476544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Together we will beat cancer </a:t>
            </a:r>
          </a:p>
        </p:txBody>
      </p:sp>
    </p:spTree>
    <p:extLst>
      <p:ext uri="{BB962C8B-B14F-4D97-AF65-F5344CB8AC3E}">
        <p14:creationId xmlns:p14="http://schemas.microsoft.com/office/powerpoint/2010/main" val="683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option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16" y="4005064"/>
            <a:ext cx="5040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CF2C7-D150-4547-98EB-CC87532E06F2}"/>
              </a:ext>
            </a:extLst>
          </p:cNvPr>
          <p:cNvSpPr/>
          <p:nvPr userDrawn="1"/>
        </p:nvSpPr>
        <p:spPr>
          <a:xfrm>
            <a:off x="335360" y="5034992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201BF-9504-4E8A-B769-8C83E1A8EB01}"/>
              </a:ext>
            </a:extLst>
          </p:cNvPr>
          <p:cNvSpPr txBox="1"/>
          <p:nvPr userDrawn="1"/>
        </p:nvSpPr>
        <p:spPr>
          <a:xfrm>
            <a:off x="191344" y="6476544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F14C7-60D8-4D88-B7AB-897F26D5E9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733256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16" y="4005064"/>
            <a:ext cx="5040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0E9D85-FA01-435A-807C-2764FE1066EB}"/>
              </a:ext>
            </a:extLst>
          </p:cNvPr>
          <p:cNvSpPr/>
          <p:nvPr userDrawn="1"/>
        </p:nvSpPr>
        <p:spPr>
          <a:xfrm>
            <a:off x="335360" y="5034992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35EBC-EFF7-4C19-A824-ABA43CC01B6F}"/>
              </a:ext>
            </a:extLst>
          </p:cNvPr>
          <p:cNvSpPr txBox="1"/>
          <p:nvPr userDrawn="1"/>
        </p:nvSpPr>
        <p:spPr>
          <a:xfrm>
            <a:off x="191344" y="6476544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8B399-06C1-4EA0-AC8F-1340D16BC3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44" y="5733256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1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61895"/>
            <a:ext cx="7488237" cy="1334211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E970A-69F0-4380-B369-6E5245E60786}"/>
              </a:ext>
            </a:extLst>
          </p:cNvPr>
          <p:cNvSpPr/>
          <p:nvPr userDrawn="1"/>
        </p:nvSpPr>
        <p:spPr>
          <a:xfrm>
            <a:off x="9480376" y="5220275"/>
            <a:ext cx="2448272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75505-2C65-4AA4-91A9-4D6D0D6AD1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328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61895"/>
            <a:ext cx="7488237" cy="1334211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57045-282D-4894-93DF-38BEDA5FC206}"/>
              </a:ext>
            </a:extLst>
          </p:cNvPr>
          <p:cNvSpPr/>
          <p:nvPr userDrawn="1"/>
        </p:nvSpPr>
        <p:spPr>
          <a:xfrm>
            <a:off x="9480376" y="5220275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4F69F-2D00-4A70-A094-4F6050E9F5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20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7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61895"/>
            <a:ext cx="7488237" cy="1334211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DC983-CD54-481A-90C4-66C6E8002E4C}"/>
              </a:ext>
            </a:extLst>
          </p:cNvPr>
          <p:cNvSpPr/>
          <p:nvPr userDrawn="1"/>
        </p:nvSpPr>
        <p:spPr>
          <a:xfrm>
            <a:off x="9480376" y="5220275"/>
            <a:ext cx="2448272" cy="1512168"/>
          </a:xfrm>
          <a:prstGeom prst="rect">
            <a:avLst/>
          </a:prstGeom>
          <a:solidFill>
            <a:srgbClr val="A7A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4D5D9-5C59-429E-815C-3CEACC8702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20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9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CF35B7-1632-421B-8A62-A66970D923EA}"/>
              </a:ext>
            </a:extLst>
          </p:cNvPr>
          <p:cNvSpPr/>
          <p:nvPr userDrawn="1"/>
        </p:nvSpPr>
        <p:spPr>
          <a:xfrm>
            <a:off x="1271464" y="476672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62D73B-BBFA-449A-946A-8A819A1B7DF8}"/>
              </a:ext>
            </a:extLst>
          </p:cNvPr>
          <p:cNvSpPr/>
          <p:nvPr userDrawn="1"/>
        </p:nvSpPr>
        <p:spPr>
          <a:xfrm>
            <a:off x="1775520" y="928566"/>
            <a:ext cx="170476" cy="170476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45F4B4-6C4B-4789-85A0-919776932321}"/>
              </a:ext>
            </a:extLst>
          </p:cNvPr>
          <p:cNvSpPr/>
          <p:nvPr userDrawn="1"/>
        </p:nvSpPr>
        <p:spPr>
          <a:xfrm>
            <a:off x="335360" y="1340768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331A-3129-4180-9508-4892211266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7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5EF75-4D52-440A-A177-AD7D86E6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61555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E384-7329-4F48-9513-487423506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72816"/>
            <a:ext cx="10515600" cy="160813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2CADF-0F3F-4A6D-8357-3E5A35796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788" y="6330225"/>
            <a:ext cx="5256000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BFF6A76-928D-4240-A973-B16EE178E0D9}" type="datetime2">
              <a:rPr lang="en-GB" smtClean="0"/>
              <a:pPr/>
              <a:t>Tuesday, 30 September 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8B8C9-4F22-4557-AE82-C88DC9015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25344"/>
            <a:ext cx="10512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40DCD-F5B7-4664-87EE-F1FFDD430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0225"/>
            <a:ext cx="767408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F90E331C-8DD5-41DE-A1D8-42719F204B7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4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5" r:id="rId4"/>
    <p:sldLayoutId id="2147483658" r:id="rId5"/>
    <p:sldLayoutId id="2147483651" r:id="rId6"/>
    <p:sldLayoutId id="2147483659" r:id="rId7"/>
    <p:sldLayoutId id="2147483660" r:id="rId8"/>
    <p:sldLayoutId id="2147483661" r:id="rId9"/>
    <p:sldLayoutId id="2147483662" r:id="rId10"/>
    <p:sldLayoutId id="2147483671" r:id="rId11"/>
    <p:sldLayoutId id="2147483672" r:id="rId12"/>
    <p:sldLayoutId id="2147483673" r:id="rId13"/>
    <p:sldLayoutId id="2147483650" r:id="rId14"/>
    <p:sldLayoutId id="2147483652" r:id="rId15"/>
    <p:sldLayoutId id="2147483654" r:id="rId16"/>
    <p:sldLayoutId id="2147483655" r:id="rId17"/>
    <p:sldLayoutId id="2147483679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baseline="0">
          <a:solidFill>
            <a:schemeClr val="accent3"/>
          </a:solidFill>
          <a:latin typeface="Progress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358775" indent="-358775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631825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990600" indent="-35877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1254125" indent="-263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111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gif"/><Relationship Id="rId25" Type="http://schemas.openxmlformats.org/officeDocument/2006/relationships/image" Target="../media/image60.gi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6.gif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gif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Hz1fyhVOjr4?feature=oembed" TargetMode="External"/><Relationship Id="rId4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fCd6B5HRaZ8?start=69&amp;feature=oembed" TargetMode="External"/><Relationship Id="rId4" Type="http://schemas.openxmlformats.org/officeDocument/2006/relationships/image" Target="../media/image8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images/AnalysisReport.Combined.html" TargetMode="Externa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E822-8A43-4565-A312-94C56561F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1844824"/>
            <a:ext cx="6768752" cy="20882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5400" cap="none" dirty="0"/>
              <a:t>Introduction to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B18EE-7374-4FE3-A69B-EDD563159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933056"/>
            <a:ext cx="5472048" cy="692497"/>
          </a:xfrm>
        </p:spPr>
        <p:txBody>
          <a:bodyPr/>
          <a:lstStyle/>
          <a:p>
            <a:r>
              <a:rPr lang="en-GB" dirty="0"/>
              <a:t>Cambridge Makerere Summer School 2025</a:t>
            </a:r>
          </a:p>
          <a:p>
            <a:r>
              <a:rPr lang="en-GB" dirty="0"/>
              <a:t>Ashley D </a:t>
            </a:r>
            <a:r>
              <a:rPr lang="en-GB" dirty="0" err="1"/>
              <a:t>Sawle</a:t>
            </a:r>
            <a:endParaRPr lang="en-GB" dirty="0"/>
          </a:p>
        </p:txBody>
      </p:sp>
      <p:pic>
        <p:nvPicPr>
          <p:cNvPr id="5" name="Picture Placeholder 4" descr="A close-up of a dna strand&#10;&#10;Description automatically generated">
            <a:extLst>
              <a:ext uri="{FF2B5EF4-FFF2-40B4-BE49-F238E27FC236}">
                <a16:creationId xmlns:a16="http://schemas.microsoft.com/office/drawing/2014/main" id="{D42B6B1F-896C-0DCA-FBB3-266BE7224D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0818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AB22-3FAB-CE36-5AB1-F23EF6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started with proteins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3890-BD25-05AC-1696-6E5E80FE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376"/>
            <a:ext cx="10515600" cy="40780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1951 – Frederick Sanger sequenced the amino acid structure of insulin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1962 – Margaret </a:t>
            </a:r>
            <a:r>
              <a:rPr lang="en-US" dirty="0" err="1"/>
              <a:t>Dayhoff</a:t>
            </a:r>
            <a:r>
              <a:rPr lang="en-US" dirty="0"/>
              <a:t> and Robert </a:t>
            </a:r>
            <a:r>
              <a:rPr lang="en-US" dirty="0" err="1"/>
              <a:t>Ledley</a:t>
            </a:r>
            <a:r>
              <a:rPr lang="en-US" dirty="0"/>
              <a:t> publish COMPROTEIN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1965 – Margaret </a:t>
            </a:r>
            <a:r>
              <a:rPr lang="en-US" dirty="0" err="1"/>
              <a:t>Dayhoff</a:t>
            </a:r>
            <a:r>
              <a:rPr lang="en-US" dirty="0"/>
              <a:t> published the book “Atlas of Protein Sequence and Structure”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1970</a:t>
            </a:r>
            <a:r>
              <a:rPr lang="en-US" dirty="0"/>
              <a:t> – Needleman-Wunsch algorithm for sequence alignment published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1970s - </a:t>
            </a:r>
            <a:r>
              <a:rPr lang="en-GB" dirty="0"/>
              <a:t>Peter Chou and Gerald </a:t>
            </a:r>
            <a:r>
              <a:rPr lang="en-GB" dirty="0" err="1"/>
              <a:t>Fasman</a:t>
            </a:r>
            <a:r>
              <a:rPr lang="en-GB" dirty="0"/>
              <a:t> develop first protein structure prediction algorithm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1971 – The Protein Data Bank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F5D3-8305-BD8C-F2B2-301E0A2C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6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6407-7F7A-FFF3-38C7-2E33610ED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it continues with proteins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1132F-03BF-D5A1-BA24-8825626A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558E7A-FA2B-58C1-2BD0-00BEF461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" y="1020217"/>
            <a:ext cx="11760254" cy="55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3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DF6E-2757-B97C-CED4-4D2FA961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history of nucleotide sequencing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4D7CB-6DCC-6832-4323-DB6B5F3C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10" name="Picture 9" descr="A diagram of a timeline&#10;&#10;Description automatically generated">
            <a:extLst>
              <a:ext uri="{FF2B5EF4-FFF2-40B4-BE49-F238E27FC236}">
                <a16:creationId xmlns:a16="http://schemas.microsoft.com/office/drawing/2014/main" id="{BF4ECEE0-6417-82C1-3BB0-AA7D54BED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504" y="1425353"/>
            <a:ext cx="8928992" cy="48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4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pic>
        <p:nvPicPr>
          <p:cNvPr id="8" name="Content Placeholder 7" descr="A graph showing the cost of human genome&#10;&#10;Description automatically generated">
            <a:extLst>
              <a:ext uri="{FF2B5EF4-FFF2-40B4-BE49-F238E27FC236}">
                <a16:creationId xmlns:a16="http://schemas.microsoft.com/office/drawing/2014/main" id="{0799FF2E-611D-B6A4-4E30-DF5266BF0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0044" y="1797297"/>
            <a:ext cx="6357189" cy="357591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10" name="Picture 9" descr="A room with a glass case and shelves&#10;&#10;Description automatically generated with medium confidence">
            <a:extLst>
              <a:ext uri="{FF2B5EF4-FFF2-40B4-BE49-F238E27FC236}">
                <a16:creationId xmlns:a16="http://schemas.microsoft.com/office/drawing/2014/main" id="{70BE74B1-E95F-CBB7-5699-A1AFA930BC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9496" y="1797296"/>
            <a:ext cx="2292411" cy="3575919"/>
          </a:xfrm>
          <a:prstGeom prst="rect">
            <a:avLst/>
          </a:prstGeom>
        </p:spPr>
      </p:pic>
      <p:pic>
        <p:nvPicPr>
          <p:cNvPr id="12" name="Picture 11" descr="A logo of a person with a dna strand&#10;&#10;Description automatically generated">
            <a:extLst>
              <a:ext uri="{FF2B5EF4-FFF2-40B4-BE49-F238E27FC236}">
                <a16:creationId xmlns:a16="http://schemas.microsoft.com/office/drawing/2014/main" id="{329A75F4-F923-08A3-000F-87C0FBB333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920" y="5463010"/>
            <a:ext cx="979562" cy="9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and blue hard drive with a black cord&#10;&#10;Description automatically generated">
            <a:extLst>
              <a:ext uri="{FF2B5EF4-FFF2-40B4-BE49-F238E27FC236}">
                <a16:creationId xmlns:a16="http://schemas.microsoft.com/office/drawing/2014/main" id="{6E838F3D-1E5B-C5E2-166D-0E0EF57DA9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946" y="3879410"/>
            <a:ext cx="3603781" cy="2382578"/>
          </a:xfrm>
          <a:prstGeom prst="rect">
            <a:avLst/>
          </a:prstGeom>
        </p:spPr>
      </p:pic>
      <p:pic>
        <p:nvPicPr>
          <p:cNvPr id="16" name="Picture 15" descr="A black computer tower with a white wall&#10;&#10;Description automatically generated">
            <a:extLst>
              <a:ext uri="{FF2B5EF4-FFF2-40B4-BE49-F238E27FC236}">
                <a16:creationId xmlns:a16="http://schemas.microsoft.com/office/drawing/2014/main" id="{BFB6F785-5750-A1BB-DDDC-83352BBC07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949" y="778606"/>
            <a:ext cx="2112234" cy="316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55AAD-6382-3479-11CF-9F17A0809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021" y="4184986"/>
            <a:ext cx="4073060" cy="2232248"/>
          </a:xfrm>
          <a:prstGeom prst="rect">
            <a:avLst/>
          </a:prstGeom>
        </p:spPr>
      </p:pic>
      <p:pic>
        <p:nvPicPr>
          <p:cNvPr id="20" name="Picture 19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D46B4186-E439-6A58-A4D2-1CD77B86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788" y="1020217"/>
            <a:ext cx="2398233" cy="2797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12BD57-BCAD-AB20-A7D8-7907988AD3F9}"/>
              </a:ext>
            </a:extLst>
          </p:cNvPr>
          <p:cNvSpPr/>
          <p:nvPr/>
        </p:nvSpPr>
        <p:spPr>
          <a:xfrm>
            <a:off x="1857946" y="3886393"/>
            <a:ext cx="3603781" cy="2382579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ed circle with a cross&#10;&#10;Description automatically generated">
            <a:extLst>
              <a:ext uri="{FF2B5EF4-FFF2-40B4-BE49-F238E27FC236}">
                <a16:creationId xmlns:a16="http://schemas.microsoft.com/office/drawing/2014/main" id="{821FF3D0-C1C8-BE1B-5684-0EC78F824A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363" y="1655259"/>
            <a:ext cx="4378290" cy="43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8F94-C797-B3A8-65A6-13DE4595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and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F8A4-1DF8-2A81-E658-38B1AD0ED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464"/>
            <a:ext cx="10515600" cy="1631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Verification of results presented in papers requires access to the data used to generate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generated in one study can still be useful to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Data rather than siloed inaccessible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4A94-2056-F6FD-3BBE-EFDC1FEE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0CDD32-4676-F39F-EE84-A0D357B5F4AC}"/>
              </a:ext>
            </a:extLst>
          </p:cNvPr>
          <p:cNvSpPr txBox="1">
            <a:spLocks/>
          </p:cNvSpPr>
          <p:nvPr/>
        </p:nvSpPr>
        <p:spPr>
          <a:xfrm>
            <a:off x="838200" y="5569957"/>
            <a:ext cx="10515600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2"/>
                </a:solidFill>
              </a:rPr>
              <a:t>F</a:t>
            </a:r>
            <a:r>
              <a:rPr lang="en-US" dirty="0">
                <a:solidFill>
                  <a:schemeClr val="bg2"/>
                </a:solidFill>
              </a:rPr>
              <a:t>indable</a:t>
            </a:r>
            <a:r>
              <a:rPr lang="en-US" dirty="0"/>
              <a:t>    </a:t>
            </a: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ccessible</a:t>
            </a:r>
            <a:r>
              <a:rPr lang="en-US" dirty="0"/>
              <a:t>   </a:t>
            </a:r>
            <a:r>
              <a:rPr lang="en-US" b="1" dirty="0"/>
              <a:t>I</a:t>
            </a:r>
            <a:r>
              <a:rPr lang="en-US" dirty="0"/>
              <a:t>nteroperable   </a:t>
            </a:r>
            <a:r>
              <a:rPr lang="en-US" dirty="0">
                <a:solidFill>
                  <a:schemeClr val="tx2"/>
                </a:solidFill>
              </a:rPr>
              <a:t>Reusable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8A5527-4D90-64C6-1D81-C6F57DC97F2B}"/>
              </a:ext>
            </a:extLst>
          </p:cNvPr>
          <p:cNvGrpSpPr/>
          <p:nvPr/>
        </p:nvGrpSpPr>
        <p:grpSpPr>
          <a:xfrm>
            <a:off x="2473141" y="3364761"/>
            <a:ext cx="7245719" cy="1864439"/>
            <a:chOff x="1951565" y="2817111"/>
            <a:chExt cx="7805404" cy="2008455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F9C382B-4724-ABD4-49CE-BCA7E8AA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1565" y="4050052"/>
              <a:ext cx="5904656" cy="775514"/>
            </a:xfrm>
            <a:prstGeom prst="rect">
              <a:avLst/>
            </a:prstGeom>
          </p:spPr>
        </p:pic>
        <p:pic>
          <p:nvPicPr>
            <p:cNvPr id="14" name="Picture 13" descr="A close-up of a white background&#10;&#10;Description automatically generated">
              <a:extLst>
                <a:ext uri="{FF2B5EF4-FFF2-40B4-BE49-F238E27FC236}">
                  <a16:creationId xmlns:a16="http://schemas.microsoft.com/office/drawing/2014/main" id="{9A61C904-35B2-E523-5E8C-FC22377F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4569" y="2817111"/>
              <a:ext cx="7772400" cy="1584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77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E927-E047-2E44-D36C-46607E5D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Repositories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B169-9D32-5EA2-E83B-BABCEC7C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C8958059-1CD7-6340-3F3D-C518051F96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954" y="2024753"/>
            <a:ext cx="2405160" cy="778678"/>
          </a:xfrm>
          <a:prstGeom prst="rect">
            <a:avLst/>
          </a:prstGeom>
        </p:spPr>
      </p:pic>
      <p:pic>
        <p:nvPicPr>
          <p:cNvPr id="12" name="Picture 11" descr="A blue and yellow logo&#10;&#10;Description automatically generated">
            <a:extLst>
              <a:ext uri="{FF2B5EF4-FFF2-40B4-BE49-F238E27FC236}">
                <a16:creationId xmlns:a16="http://schemas.microsoft.com/office/drawing/2014/main" id="{6546DA9E-CABD-9E09-BA26-848791A37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825" y="2126877"/>
            <a:ext cx="1803815" cy="827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FD1C90-8A48-6A51-C04C-97FEE2346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354" y="1584862"/>
            <a:ext cx="1579116" cy="335387"/>
          </a:xfrm>
          <a:prstGeom prst="rect">
            <a:avLst/>
          </a:prstGeom>
        </p:spPr>
      </p:pic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id="{C0E4F6EC-185C-641F-92C9-A8084B535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75" y="2184115"/>
            <a:ext cx="879834" cy="543108"/>
          </a:xfrm>
          <a:prstGeom prst="rect">
            <a:avLst/>
          </a:prstGeom>
        </p:spPr>
      </p:pic>
      <p:pic>
        <p:nvPicPr>
          <p:cNvPr id="20" name="Picture 19" descr="A blue and green logo&#10;&#10;Description automatically generated">
            <a:extLst>
              <a:ext uri="{FF2B5EF4-FFF2-40B4-BE49-F238E27FC236}">
                <a16:creationId xmlns:a16="http://schemas.microsoft.com/office/drawing/2014/main" id="{E7A44C99-4AA9-F4C7-15F6-F1FAC05BDC2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8366" y="766888"/>
            <a:ext cx="2903422" cy="1742053"/>
          </a:xfrm>
          <a:prstGeom prst="rect">
            <a:avLst/>
          </a:prstGeom>
        </p:spPr>
      </p:pic>
      <p:pic>
        <p:nvPicPr>
          <p:cNvPr id="18" name="Picture 17" descr="A logo with a mountain in the background&#10;&#10;Description automatically generated">
            <a:extLst>
              <a:ext uri="{FF2B5EF4-FFF2-40B4-BE49-F238E27FC236}">
                <a16:creationId xmlns:a16="http://schemas.microsoft.com/office/drawing/2014/main" id="{A6F723D2-A3E2-60A3-5156-D15E43362A9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673" y="365436"/>
            <a:ext cx="2057706" cy="1194913"/>
          </a:xfrm>
          <a:prstGeom prst="rect">
            <a:avLst/>
          </a:prstGeom>
        </p:spPr>
      </p:pic>
      <p:pic>
        <p:nvPicPr>
          <p:cNvPr id="22" name="Picture 21" descr="A logo of a dna&#10;&#10;Description automatically generated">
            <a:extLst>
              <a:ext uri="{FF2B5EF4-FFF2-40B4-BE49-F238E27FC236}">
                <a16:creationId xmlns:a16="http://schemas.microsoft.com/office/drawing/2014/main" id="{9E2B63EC-485C-E163-0FA4-7FA77CE6656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05" y="1275274"/>
            <a:ext cx="2260542" cy="651636"/>
          </a:xfrm>
          <a:prstGeom prst="rect">
            <a:avLst/>
          </a:prstGeom>
        </p:spPr>
      </p:pic>
      <p:pic>
        <p:nvPicPr>
          <p:cNvPr id="24" name="Picture 23" descr="A blue and black text&#10;&#10;Description automatically generated">
            <a:extLst>
              <a:ext uri="{FF2B5EF4-FFF2-40B4-BE49-F238E27FC236}">
                <a16:creationId xmlns:a16="http://schemas.microsoft.com/office/drawing/2014/main" id="{C86669FC-A00B-AD1C-1694-85BDF1428E2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477" y="5517743"/>
            <a:ext cx="2944830" cy="756620"/>
          </a:xfrm>
          <a:prstGeom prst="rect">
            <a:avLst/>
          </a:prstGeom>
        </p:spPr>
      </p:pic>
      <p:pic>
        <p:nvPicPr>
          <p:cNvPr id="26" name="Picture 25" descr="A colorful oval with yellow text&#10;&#10;Description automatically generated">
            <a:extLst>
              <a:ext uri="{FF2B5EF4-FFF2-40B4-BE49-F238E27FC236}">
                <a16:creationId xmlns:a16="http://schemas.microsoft.com/office/drawing/2014/main" id="{262E5AD8-4484-119B-0F35-704A82309E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278" y="4834890"/>
            <a:ext cx="1299894" cy="934299"/>
          </a:xfrm>
          <a:prstGeom prst="rect">
            <a:avLst/>
          </a:prstGeom>
        </p:spPr>
      </p:pic>
      <p:pic>
        <p:nvPicPr>
          <p:cNvPr id="28" name="Picture 27" descr="A blue and black text&#10;&#10;Description automatically generated">
            <a:extLst>
              <a:ext uri="{FF2B5EF4-FFF2-40B4-BE49-F238E27FC236}">
                <a16:creationId xmlns:a16="http://schemas.microsoft.com/office/drawing/2014/main" id="{DA679316-8C64-9FAE-AC9F-EC664EFCADA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8" y="4077072"/>
            <a:ext cx="2475893" cy="562703"/>
          </a:xfrm>
          <a:prstGeom prst="rect">
            <a:avLst/>
          </a:prstGeom>
        </p:spPr>
      </p:pic>
      <p:pic>
        <p:nvPicPr>
          <p:cNvPr id="30" name="Picture 29" descr="A black and white logo with a globe&#10;&#10;Description automatically generated">
            <a:extLst>
              <a:ext uri="{FF2B5EF4-FFF2-40B4-BE49-F238E27FC236}">
                <a16:creationId xmlns:a16="http://schemas.microsoft.com/office/drawing/2014/main" id="{3048104F-F4D8-5938-B64B-2B6D55E8A569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143" y="4708024"/>
            <a:ext cx="1622020" cy="735510"/>
          </a:xfrm>
          <a:prstGeom prst="rect">
            <a:avLst/>
          </a:prstGeom>
        </p:spPr>
      </p:pic>
      <p:pic>
        <p:nvPicPr>
          <p:cNvPr id="32" name="Picture 31" descr="A blue and white logo&#10;&#10;Description automatically generated">
            <a:extLst>
              <a:ext uri="{FF2B5EF4-FFF2-40B4-BE49-F238E27FC236}">
                <a16:creationId xmlns:a16="http://schemas.microsoft.com/office/drawing/2014/main" id="{B9946CCF-B088-B4B5-E70F-0F24C0FB4BD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890" y="5969881"/>
            <a:ext cx="2768347" cy="626796"/>
          </a:xfrm>
          <a:prstGeom prst="rect">
            <a:avLst/>
          </a:prstGeom>
        </p:spPr>
      </p:pic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446A82A5-A12A-9018-BAAF-42F5DDC308F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385" y="5681227"/>
            <a:ext cx="2458103" cy="507133"/>
          </a:xfrm>
          <a:prstGeom prst="rect">
            <a:avLst/>
          </a:prstGeom>
        </p:spPr>
      </p:pic>
      <p:pic>
        <p:nvPicPr>
          <p:cNvPr id="36" name="Picture 35" descr="A yellow and blue text on a black background&#10;&#10;Description automatically generated">
            <a:extLst>
              <a:ext uri="{FF2B5EF4-FFF2-40B4-BE49-F238E27FC236}">
                <a16:creationId xmlns:a16="http://schemas.microsoft.com/office/drawing/2014/main" id="{63F7E977-3216-469B-13F5-B04AE1AEAC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964" y="566516"/>
            <a:ext cx="2185402" cy="828946"/>
          </a:xfrm>
          <a:prstGeom prst="rect">
            <a:avLst/>
          </a:prstGeom>
        </p:spPr>
      </p:pic>
      <p:pic>
        <p:nvPicPr>
          <p:cNvPr id="40" name="Picture 39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1A6FAF18-476C-7534-5CC0-B4B5502DCA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202" y="4640041"/>
            <a:ext cx="2376264" cy="735510"/>
          </a:xfrm>
          <a:prstGeom prst="rect">
            <a:avLst/>
          </a:prstGeom>
        </p:spPr>
      </p:pic>
      <p:pic>
        <p:nvPicPr>
          <p:cNvPr id="44" name="Picture 43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DFD16060-B34D-88FF-F685-C9C90BEFD6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6980" y="5187410"/>
            <a:ext cx="2043742" cy="660666"/>
          </a:xfrm>
          <a:prstGeom prst="rect">
            <a:avLst/>
          </a:prstGeom>
        </p:spPr>
      </p:pic>
      <p:pic>
        <p:nvPicPr>
          <p:cNvPr id="46" name="Picture 45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AD29704-C147-1FB0-DEC6-F3098EC6C1E8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149" y="1254029"/>
            <a:ext cx="2185401" cy="696794"/>
          </a:xfrm>
          <a:prstGeom prst="rect">
            <a:avLst/>
          </a:prstGeom>
        </p:spPr>
      </p:pic>
      <p:pic>
        <p:nvPicPr>
          <p:cNvPr id="48" name="Picture 47" descr="A logo with blue and pink letters&#10;&#10;Description automatically generated">
            <a:extLst>
              <a:ext uri="{FF2B5EF4-FFF2-40B4-BE49-F238E27FC236}">
                <a16:creationId xmlns:a16="http://schemas.microsoft.com/office/drawing/2014/main" id="{CBAE0269-81B9-9AB2-8A26-9B62A7689D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024" y="2139784"/>
            <a:ext cx="2004072" cy="901833"/>
          </a:xfrm>
          <a:prstGeom prst="rect">
            <a:avLst/>
          </a:prstGeom>
        </p:spPr>
      </p:pic>
      <p:pic>
        <p:nvPicPr>
          <p:cNvPr id="52" name="Picture 51" descr="A dna strand with text overlay&#10;&#10;Description automatically generated with medium confidence">
            <a:extLst>
              <a:ext uri="{FF2B5EF4-FFF2-40B4-BE49-F238E27FC236}">
                <a16:creationId xmlns:a16="http://schemas.microsoft.com/office/drawing/2014/main" id="{44148C2F-7CB5-7204-8B92-CD580AD16A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7982" y="2310863"/>
            <a:ext cx="1968500" cy="1143000"/>
          </a:xfrm>
          <a:prstGeom prst="rect">
            <a:avLst/>
          </a:prstGeom>
        </p:spPr>
      </p:pic>
      <p:pic>
        <p:nvPicPr>
          <p:cNvPr id="54" name="Picture 5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3CD888AA-EAD4-B651-9226-A72ED782E86B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874" y="2823587"/>
            <a:ext cx="1948983" cy="901832"/>
          </a:xfrm>
          <a:prstGeom prst="rect">
            <a:avLst/>
          </a:prstGeom>
        </p:spPr>
      </p:pic>
      <p:pic>
        <p:nvPicPr>
          <p:cNvPr id="56" name="Picture 5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B0B44B6-A6F7-C60E-38F9-6ACDF4483AFA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54" y="2987225"/>
            <a:ext cx="3375883" cy="553423"/>
          </a:xfrm>
          <a:prstGeom prst="rect">
            <a:avLst/>
          </a:prstGeom>
        </p:spPr>
      </p:pic>
      <p:pic>
        <p:nvPicPr>
          <p:cNvPr id="58" name="Picture 57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F9423C8B-DDC6-1EF4-2BBA-43082737EB0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9249" y="4031240"/>
            <a:ext cx="2170374" cy="531520"/>
          </a:xfrm>
          <a:prstGeom prst="rect">
            <a:avLst/>
          </a:prstGeom>
        </p:spPr>
      </p:pic>
      <p:pic>
        <p:nvPicPr>
          <p:cNvPr id="60" name="Picture 59" descr="A mouse on a sign&#10;&#10;Description automatically generated">
            <a:extLst>
              <a:ext uri="{FF2B5EF4-FFF2-40B4-BE49-F238E27FC236}">
                <a16:creationId xmlns:a16="http://schemas.microsoft.com/office/drawing/2014/main" id="{3917A8B3-D986-35BA-0FB1-D5AFE5827E3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036" y="4565521"/>
            <a:ext cx="1460500" cy="7747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8F24147-46A5-4A25-7438-B1283A7682E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800913" y="4202589"/>
            <a:ext cx="1456516" cy="26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B2C3-AECD-B243-7587-C5DC2B7E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gene names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8A769-85B1-F38D-278A-CD66F4A6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EE55C3-D366-BBA9-A4FD-6ED84C93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13" y="1484784"/>
            <a:ext cx="10426549" cy="28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2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157-4D4E-6149-0206-A3109236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923330"/>
          </a:xfrm>
        </p:spPr>
        <p:txBody>
          <a:bodyPr/>
          <a:lstStyle/>
          <a:p>
            <a:r>
              <a:rPr lang="en-US" dirty="0"/>
              <a:t>Genomic Sequence Data</a:t>
            </a:r>
            <a:br>
              <a:rPr lang="en-US" dirty="0"/>
            </a:br>
            <a:r>
              <a:rPr lang="en-US" sz="2000" dirty="0"/>
              <a:t>UCSC/NCBI versus </a:t>
            </a:r>
            <a:r>
              <a:rPr lang="en-US" sz="2000" dirty="0" err="1"/>
              <a:t>Ensembl</a:t>
            </a:r>
            <a:r>
              <a:rPr lang="en-US" sz="2000" dirty="0"/>
              <a:t>/</a:t>
            </a:r>
            <a:r>
              <a:rPr lang="en-US" sz="2000" dirty="0" err="1"/>
              <a:t>Gencode</a:t>
            </a:r>
            <a:r>
              <a:rPr lang="en-US" sz="2000" dirty="0"/>
              <a:t>/EBI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03A49-3B9D-2D3D-E24E-BBDBC991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18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755C2-E3E4-1FE6-F2F6-F8E7B28102F8}"/>
              </a:ext>
            </a:extLst>
          </p:cNvPr>
          <p:cNvSpPr txBox="1">
            <a:spLocks/>
          </p:cNvSpPr>
          <p:nvPr/>
        </p:nvSpPr>
        <p:spPr>
          <a:xfrm>
            <a:off x="838200" y="1501464"/>
            <a:ext cx="10515600" cy="8474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Ensembl</a:t>
            </a:r>
            <a:r>
              <a:rPr lang="en-GB" dirty="0"/>
              <a:t> uses a one-based coordinate system, whereas UCSC uses a zero-based coordinate system.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651ADC-707F-7853-D5DC-B9DBA1A73964}"/>
              </a:ext>
            </a:extLst>
          </p:cNvPr>
          <p:cNvSpPr txBox="1">
            <a:spLocks/>
          </p:cNvSpPr>
          <p:nvPr/>
        </p:nvSpPr>
        <p:spPr>
          <a:xfrm>
            <a:off x="838200" y="4117408"/>
            <a:ext cx="11162456" cy="19233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Ensembl</a:t>
            </a:r>
            <a:r>
              <a:rPr lang="en-GB" dirty="0"/>
              <a:t>/</a:t>
            </a:r>
            <a:r>
              <a:rPr lang="en-GB" dirty="0" err="1"/>
              <a:t>Gencode</a:t>
            </a:r>
            <a:r>
              <a:rPr lang="en-GB" dirty="0"/>
              <a:t> name sequences : 1, 2, 3 … 22, X, Y, MT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UCSC/NCBI name sequences: chr1, chr2, chr3 … chr22, </a:t>
            </a:r>
            <a:r>
              <a:rPr lang="en-GB" dirty="0" err="1"/>
              <a:t>chrY</a:t>
            </a:r>
            <a:r>
              <a:rPr lang="en-GB" dirty="0"/>
              <a:t>, </a:t>
            </a:r>
            <a:r>
              <a:rPr lang="en-GB" dirty="0" err="1"/>
              <a:t>chrX</a:t>
            </a:r>
            <a:r>
              <a:rPr lang="en-GB" dirty="0"/>
              <a:t>, </a:t>
            </a:r>
            <a:r>
              <a:rPr lang="en-GB" dirty="0" err="1"/>
              <a:t>chrM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Gene annotations differ significantly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Gene IDs are different and do not map 1:1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2DB3BE-BA35-B4EB-2E87-0A3DBDB2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776" y="2544332"/>
            <a:ext cx="8428024" cy="1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4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55AAD-6382-3479-11CF-9F17A0809A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021" y="4184986"/>
            <a:ext cx="4073060" cy="2232248"/>
          </a:xfrm>
          <a:prstGeom prst="rect">
            <a:avLst/>
          </a:prstGeom>
        </p:spPr>
      </p:pic>
      <p:pic>
        <p:nvPicPr>
          <p:cNvPr id="18" name="Picture 17" descr="A black and blue hard drive with a black cord&#10;&#10;Description automatically generated">
            <a:extLst>
              <a:ext uri="{FF2B5EF4-FFF2-40B4-BE49-F238E27FC236}">
                <a16:creationId xmlns:a16="http://schemas.microsoft.com/office/drawing/2014/main" id="{6E838F3D-1E5B-C5E2-166D-0E0EF57DA9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946" y="3879410"/>
            <a:ext cx="3603781" cy="2382578"/>
          </a:xfrm>
          <a:prstGeom prst="rect">
            <a:avLst/>
          </a:prstGeom>
        </p:spPr>
      </p:pic>
      <p:pic>
        <p:nvPicPr>
          <p:cNvPr id="16" name="Picture 15" descr="A black computer tower with a white wall&#10;&#10;Description automatically generated">
            <a:extLst>
              <a:ext uri="{FF2B5EF4-FFF2-40B4-BE49-F238E27FC236}">
                <a16:creationId xmlns:a16="http://schemas.microsoft.com/office/drawing/2014/main" id="{BFB6F785-5750-A1BB-DDDC-83352BBC07B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949" y="778606"/>
            <a:ext cx="2112234" cy="316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20" name="Picture 19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D46B4186-E439-6A58-A4D2-1CD77B86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788" y="1020217"/>
            <a:ext cx="2398233" cy="2797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789CD5-D66C-28C4-5BEB-269B4C75D6D9}"/>
              </a:ext>
            </a:extLst>
          </p:cNvPr>
          <p:cNvSpPr/>
          <p:nvPr/>
        </p:nvSpPr>
        <p:spPr>
          <a:xfrm>
            <a:off x="5898254" y="4188625"/>
            <a:ext cx="4040827" cy="226471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ed circle with a cross&#10;&#10;Description automatically generated">
            <a:extLst>
              <a:ext uri="{FF2B5EF4-FFF2-40B4-BE49-F238E27FC236}">
                <a16:creationId xmlns:a16="http://schemas.microsoft.com/office/drawing/2014/main" id="{821FF3D0-C1C8-BE1B-5684-0EC78F824A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363" y="1655259"/>
            <a:ext cx="4378290" cy="43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0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D563-295B-CB19-47F2-BE15B094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C5D6-02A5-CF05-BB44-DA6CCDC1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8156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Brief Overview of Bioinformatics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Bioinformatic Analysis of Next Generation Sequencing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EAF0-AB64-2B2E-079A-CEE53321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933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1A52-AE9F-BA2B-4CB0-DCF96426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615553"/>
          </a:xfrm>
        </p:spPr>
        <p:txBody>
          <a:bodyPr/>
          <a:lstStyle/>
          <a:p>
            <a:r>
              <a:rPr lang="en-US" dirty="0"/>
              <a:t>Programming languages in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113F-3425-A028-8587-5B65827B9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4163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Bioinformatics creates huge quantities of data, and programming gives the means to analyse and interpret that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two most popular languages are </a:t>
            </a:r>
            <a:r>
              <a:rPr lang="en-GB" b="1" dirty="0"/>
              <a:t>Python</a:t>
            </a:r>
            <a:r>
              <a:rPr lang="en-GB" dirty="0"/>
              <a:t> and </a:t>
            </a:r>
            <a:r>
              <a:rPr lang="en-GB" b="1" dirty="0"/>
              <a:t>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Both are open source meaning they are freely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Both have large communities of users and 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Both have a wide range of bioinformatics resources and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Both are cross-platform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Others: Perl, Java, Ruby, Rust, Julia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02906-9947-FBFC-F9B2-826E91BF5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91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C91A96-3B72-A395-660F-16EAD415E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171" y="404665"/>
            <a:ext cx="1454358" cy="112491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9C72-79EC-BE14-0AD5-C7004A73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839BF1-4DED-A898-93FB-024E456A2BD8}"/>
              </a:ext>
            </a:extLst>
          </p:cNvPr>
          <p:cNvSpPr txBox="1">
            <a:spLocks/>
          </p:cNvSpPr>
          <p:nvPr/>
        </p:nvSpPr>
        <p:spPr>
          <a:xfrm>
            <a:off x="838200" y="1772816"/>
            <a:ext cx="10515600" cy="40010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 is a language and environment for </a:t>
            </a:r>
            <a:r>
              <a:rPr lang="en-GB" b="1" dirty="0"/>
              <a:t>statistical computing and 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 is available as Free Software under the terms of the Free Software Foundation’s </a:t>
            </a:r>
            <a:r>
              <a:rPr lang="en-GB" b="1" dirty="0"/>
              <a:t>GNU General Public License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RStudio</a:t>
            </a:r>
            <a:r>
              <a:rPr lang="en-GB" dirty="0"/>
              <a:t> provides a well developed integrated development environment (IDE) for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Comprehensive R Archive Network (</a:t>
            </a:r>
            <a:r>
              <a:rPr lang="en-GB" b="1" dirty="0"/>
              <a:t>CRAN</a:t>
            </a:r>
            <a:r>
              <a:rPr lang="en-GB" dirty="0"/>
              <a:t>) repository features 19877 available general usage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b="1" dirty="0"/>
              <a:t>Bioconductor</a:t>
            </a:r>
            <a:r>
              <a:rPr lang="en-GB" dirty="0"/>
              <a:t> project has 2230 bioinformatics specific packages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8D047A7-03F3-CCF1-DEC1-5C0458E7F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2184" y="5467355"/>
            <a:ext cx="4089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9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7612955F-A29E-C8C6-D4CD-71F91843A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380443"/>
            <a:ext cx="4737032" cy="1374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9C72-79EC-BE14-0AD5-C7004A73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B839BF1-4DED-A898-93FB-024E456A2BD8}"/>
              </a:ext>
            </a:extLst>
          </p:cNvPr>
          <p:cNvSpPr txBox="1">
            <a:spLocks/>
          </p:cNvSpPr>
          <p:nvPr/>
        </p:nvSpPr>
        <p:spPr>
          <a:xfrm>
            <a:off x="838200" y="1772816"/>
            <a:ext cx="10515600" cy="36933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C3D52-F5D5-C767-97EC-2518BFB13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7087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 is a </a:t>
            </a:r>
            <a:r>
              <a:rPr lang="en-US" b="1" dirty="0"/>
              <a:t>general-purpose</a:t>
            </a:r>
            <a:r>
              <a:rPr lang="en-US" dirty="0"/>
              <a:t>, open-source programming language used in various software domains, including data science, web development, and gaming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Python is developed under an </a:t>
            </a:r>
            <a:r>
              <a:rPr lang="en-GB" b="1" dirty="0"/>
              <a:t>OSI-approved open source license</a:t>
            </a:r>
            <a:r>
              <a:rPr lang="en-GB" dirty="0"/>
              <a:t>, making it freely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Various IDEs are available, e.g. </a:t>
            </a:r>
            <a:r>
              <a:rPr lang="en-GB" b="1" dirty="0" err="1"/>
              <a:t>Jupyter</a:t>
            </a:r>
            <a:r>
              <a:rPr lang="en-GB" dirty="0"/>
              <a:t> or Spyder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100,000s of packages available via the </a:t>
            </a:r>
            <a:r>
              <a:rPr lang="en-GB" b="1" dirty="0"/>
              <a:t>Python Package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Virtual environments easily managed with </a:t>
            </a:r>
            <a:r>
              <a:rPr lang="en-GB" b="1" dirty="0" err="1"/>
              <a:t>Conda</a:t>
            </a: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Python is more suitable for </a:t>
            </a:r>
            <a:r>
              <a:rPr lang="en-GB" b="1" dirty="0"/>
              <a:t>deep learning</a:t>
            </a:r>
            <a:r>
              <a:rPr lang="en-GB" dirty="0"/>
              <a:t> applications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9DF541-5E35-EB32-F92C-68201F061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4432" y="5264042"/>
            <a:ext cx="1930152" cy="1442425"/>
          </a:xfrm>
          <a:prstGeom prst="rect">
            <a:avLst/>
          </a:prstGeom>
        </p:spPr>
      </p:pic>
      <p:pic>
        <p:nvPicPr>
          <p:cNvPr id="12" name="Picture 11" descr="A green circle with a black background&#10;&#10;Description automatically generated">
            <a:extLst>
              <a:ext uri="{FF2B5EF4-FFF2-40B4-BE49-F238E27FC236}">
                <a16:creationId xmlns:a16="http://schemas.microsoft.com/office/drawing/2014/main" id="{294807ED-6A34-5146-2C81-89CBA2CBF83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4111" y="6100966"/>
            <a:ext cx="2991997" cy="4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9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B4B9-8233-1A14-865B-5808BF31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tries to be helpful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8A397-2401-B740-84FA-30942BB1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12A51F7A-A619-E4F1-F53F-0737D43AA8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68" y="1460124"/>
            <a:ext cx="5530266" cy="1609945"/>
          </a:xfrm>
          <a:prstGeom prst="rect">
            <a:avLst/>
          </a:prstGeom>
        </p:spPr>
      </p:pic>
      <p:pic>
        <p:nvPicPr>
          <p:cNvPr id="10" name="Picture 9" descr="A close up of a text&#10;&#10;Description automatically generated">
            <a:extLst>
              <a:ext uri="{FF2B5EF4-FFF2-40B4-BE49-F238E27FC236}">
                <a16:creationId xmlns:a16="http://schemas.microsoft.com/office/drawing/2014/main" id="{F9DB3868-2E08-61DC-8C6D-4118703F2C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15" y="3629887"/>
            <a:ext cx="6284912" cy="217256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A379D5-9134-36BE-A381-0050BFF3D4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32" y="1310887"/>
            <a:ext cx="5292053" cy="34052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4E4AAC-588D-5A1E-25C3-2F855B399F20}"/>
              </a:ext>
            </a:extLst>
          </p:cNvPr>
          <p:cNvSpPr txBox="1"/>
          <p:nvPr/>
        </p:nvSpPr>
        <p:spPr>
          <a:xfrm>
            <a:off x="6800827" y="5019338"/>
            <a:ext cx="4392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oppins" pitchFamily="2" charset="77"/>
                <a:cs typeface="Poppins" pitchFamily="2" charset="77"/>
              </a:rPr>
              <a:t>MARCH1 </a:t>
            </a:r>
            <a:r>
              <a:rPr lang="en-US" sz="2800" dirty="0">
                <a:latin typeface="Poppins" pitchFamily="2" charset="77"/>
                <a:cs typeface="Poppins" pitchFamily="2" charset="77"/>
                <a:sym typeface="Wingdings" pitchFamily="2" charset="2"/>
              </a:rPr>
              <a:t> MARCHF1</a:t>
            </a:r>
          </a:p>
          <a:p>
            <a:r>
              <a:rPr lang="en-US" sz="2800" dirty="0">
                <a:latin typeface="Poppins" pitchFamily="2" charset="77"/>
                <a:cs typeface="Poppins" pitchFamily="2" charset="77"/>
                <a:sym typeface="Wingdings" pitchFamily="2" charset="2"/>
              </a:rPr>
              <a:t>SEPT1       SEPTIN1</a:t>
            </a:r>
            <a:endParaRPr lang="en-US" sz="28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088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and blue hard drive with a black cord&#10;&#10;Description automatically generated">
            <a:extLst>
              <a:ext uri="{FF2B5EF4-FFF2-40B4-BE49-F238E27FC236}">
                <a16:creationId xmlns:a16="http://schemas.microsoft.com/office/drawing/2014/main" id="{6E838F3D-1E5B-C5E2-166D-0E0EF57DA9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946" y="3879410"/>
            <a:ext cx="3603781" cy="2382578"/>
          </a:xfrm>
          <a:prstGeom prst="rect">
            <a:avLst/>
          </a:prstGeom>
        </p:spPr>
      </p:pic>
      <p:pic>
        <p:nvPicPr>
          <p:cNvPr id="16" name="Picture 15" descr="A black computer tower with a white wall&#10;&#10;Description automatically generated">
            <a:extLst>
              <a:ext uri="{FF2B5EF4-FFF2-40B4-BE49-F238E27FC236}">
                <a16:creationId xmlns:a16="http://schemas.microsoft.com/office/drawing/2014/main" id="{BFB6F785-5750-A1BB-DDDC-83352BBC07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949" y="778606"/>
            <a:ext cx="2112234" cy="316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55AAD-6382-3479-11CF-9F17A0809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021" y="4184986"/>
            <a:ext cx="4073060" cy="2232248"/>
          </a:xfrm>
          <a:prstGeom prst="rect">
            <a:avLst/>
          </a:prstGeom>
        </p:spPr>
      </p:pic>
      <p:pic>
        <p:nvPicPr>
          <p:cNvPr id="20" name="Picture 19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D46B4186-E439-6A58-A4D2-1CD77B86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788" y="1020217"/>
            <a:ext cx="2398233" cy="2797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2F2863-9E15-B3DD-BB36-89434FB70D92}"/>
              </a:ext>
            </a:extLst>
          </p:cNvPr>
          <p:cNvSpPr/>
          <p:nvPr/>
        </p:nvSpPr>
        <p:spPr>
          <a:xfrm>
            <a:off x="6257950" y="778605"/>
            <a:ext cx="2112234" cy="317794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ed circle with a cross&#10;&#10;Description automatically generated">
            <a:extLst>
              <a:ext uri="{FF2B5EF4-FFF2-40B4-BE49-F238E27FC236}">
                <a16:creationId xmlns:a16="http://schemas.microsoft.com/office/drawing/2014/main" id="{821FF3D0-C1C8-BE1B-5684-0EC78F824A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363" y="1655259"/>
            <a:ext cx="4378290" cy="43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7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4A3CD-FEA9-5A33-D2DA-9CABDEE7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more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D2A5F-DC9C-EB3D-E083-8A66AF403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24468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Massive data sets require a lot memory to store and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Complex algorithms such as alignment need powerful processors to run in a reasonable time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Having a lot of processors available means that many jobs can be run in parallel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3B59A-2BF8-E1EE-41D2-0D900ABF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C8BFF8-E6E3-661A-619E-B4D144E9C4B1}"/>
              </a:ext>
            </a:extLst>
          </p:cNvPr>
          <p:cNvSpPr txBox="1">
            <a:spLocks/>
          </p:cNvSpPr>
          <p:nvPr/>
        </p:nvSpPr>
        <p:spPr>
          <a:xfrm>
            <a:off x="836188" y="4042954"/>
            <a:ext cx="10515600" cy="163121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High-Performance Cluster – HPC (supercomputer)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 solution – Google Cloud, Amazon Web Services (AWS), Microsoft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Graphics Processing Units required for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38413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and blue hard drive with a black cord&#10;&#10;Description automatically generated">
            <a:extLst>
              <a:ext uri="{FF2B5EF4-FFF2-40B4-BE49-F238E27FC236}">
                <a16:creationId xmlns:a16="http://schemas.microsoft.com/office/drawing/2014/main" id="{6E838F3D-1E5B-C5E2-166D-0E0EF57DA9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946" y="3879410"/>
            <a:ext cx="3603781" cy="2382578"/>
          </a:xfrm>
          <a:prstGeom prst="rect">
            <a:avLst/>
          </a:prstGeom>
        </p:spPr>
      </p:pic>
      <p:pic>
        <p:nvPicPr>
          <p:cNvPr id="16" name="Picture 15" descr="A black computer tower with a white wall&#10;&#10;Description automatically generated">
            <a:extLst>
              <a:ext uri="{FF2B5EF4-FFF2-40B4-BE49-F238E27FC236}">
                <a16:creationId xmlns:a16="http://schemas.microsoft.com/office/drawing/2014/main" id="{BFB6F785-5750-A1BB-DDDC-83352BBC07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949" y="778606"/>
            <a:ext cx="2112234" cy="3168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C7E87B-8C72-0975-02B6-871032A5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era of big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CD56-82AC-049C-D630-DB920C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7155AAD-6382-3479-11CF-9F17A0809AA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021" y="4184986"/>
            <a:ext cx="4073060" cy="2232248"/>
          </a:xfrm>
          <a:prstGeom prst="rect">
            <a:avLst/>
          </a:prstGeom>
        </p:spPr>
      </p:pic>
      <p:pic>
        <p:nvPicPr>
          <p:cNvPr id="20" name="Picture 19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D46B4186-E439-6A58-A4D2-1CD77B864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788" y="1020217"/>
            <a:ext cx="2398233" cy="2797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64E040-F496-2C3A-B4EC-7A27449357AD}"/>
              </a:ext>
            </a:extLst>
          </p:cNvPr>
          <p:cNvSpPr/>
          <p:nvPr/>
        </p:nvSpPr>
        <p:spPr>
          <a:xfrm>
            <a:off x="3455348" y="1020216"/>
            <a:ext cx="2398234" cy="278718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ed circle with a cross&#10;&#10;Description automatically generated">
            <a:extLst>
              <a:ext uri="{FF2B5EF4-FFF2-40B4-BE49-F238E27FC236}">
                <a16:creationId xmlns:a16="http://schemas.microsoft.com/office/drawing/2014/main" id="{821FF3D0-C1C8-BE1B-5684-0EC78F824A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363" y="1655259"/>
            <a:ext cx="4378290" cy="43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5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3068-D8C9-DEC8-2C64-9F6CB851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Differing statistical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B4A1-74B5-63B9-6F48-C274494D3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2477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Single/Few measures in a simple experimental design – t-test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complex studies – Linear Model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Micro-arrays – Simple Linear Model with Normal Distribution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RNAseq</a:t>
            </a:r>
            <a:r>
              <a:rPr lang="en-US" dirty="0"/>
              <a:t> data – </a:t>
            </a:r>
            <a:r>
              <a:rPr lang="en-US" dirty="0" err="1"/>
              <a:t>Generalised</a:t>
            </a:r>
            <a:r>
              <a:rPr lang="en-US" dirty="0"/>
              <a:t> Linear Model with Negative Binomial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10X Single Cell </a:t>
            </a:r>
            <a:r>
              <a:rPr lang="en-US" dirty="0" err="1"/>
              <a:t>RNAseq</a:t>
            </a:r>
            <a:r>
              <a:rPr lang="en-US" dirty="0"/>
              <a:t> – needs additional solutions to overcome missing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488F-6214-E9B0-06BB-8CF71CD6B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122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A877-AB43-DA59-4C64-7158DEEB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615553"/>
          </a:xfrm>
        </p:spPr>
        <p:txBody>
          <a:bodyPr/>
          <a:lstStyle/>
          <a:p>
            <a:r>
              <a:rPr lang="en-US" dirty="0"/>
              <a:t>Complex Data Requires New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29C5-DC24-0C1F-D3CF-0769BD511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0469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Sequence alignment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Clustering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Hidden Markov Models (HMMs)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Phylogenetic tree construction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GB" b="0" i="0" dirty="0">
                <a:effectLst/>
              </a:rPr>
              <a:t>olecular modelling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Variant/Mutation calling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Deep learning, large language models and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3233-EB27-13EB-BAC9-113EE5AE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719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D563-295B-CB19-47F2-BE15B094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C5D6-02A5-CF05-BB44-DA6CCDC1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8156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Brief Overview of Bioinformatics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Bioinformatic Analysis of Next Generation Sequencing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EAF0-AB64-2B2E-079A-CEE53321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6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D563-295B-CB19-47F2-BE15B094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C5D6-02A5-CF05-BB44-DA6CCDC1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8156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 Brief Overview of Bioinformatics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Bioinformatic Analysis of Next Generation Sequencing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EAF0-AB64-2B2E-079A-CEE533216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968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B8E6-8E8C-B534-9CFB-1053D335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literacy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D5E21-4492-E630-0ED4-114662FEF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1107996"/>
          </a:xfrm>
        </p:spPr>
        <p:txBody>
          <a:bodyPr/>
          <a:lstStyle/>
          <a:p>
            <a:r>
              <a:rPr lang="en-US" dirty="0"/>
              <a:t>The ability to not only carry out statistical analysis on real-world problems, but also to understand and critique any conclusions drawn by others on the basis of statistics.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1E970-AA0B-E99B-E6C5-0952EF7D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844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10" name="Picture 9" descr="Cartoon of a person pointing at a whiteboard&#10;&#10;Description automatically generated">
            <a:extLst>
              <a:ext uri="{FF2B5EF4-FFF2-40B4-BE49-F238E27FC236}">
                <a16:creationId xmlns:a16="http://schemas.microsoft.com/office/drawing/2014/main" id="{2CC267AC-8ABB-9871-0FB1-B8642F21A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200" y="1196472"/>
            <a:ext cx="6339600" cy="5039982"/>
          </a:xfrm>
          <a:prstGeom prst="rect">
            <a:avLst/>
          </a:prstGeom>
        </p:spPr>
      </p:pic>
      <p:pic>
        <p:nvPicPr>
          <p:cNvPr id="13" name="Picture 12" descr="Cartoon of a person pointing at a whiteboard&#10;&#10;Description automatically generated">
            <a:extLst>
              <a:ext uri="{FF2B5EF4-FFF2-40B4-BE49-F238E27FC236}">
                <a16:creationId xmlns:a16="http://schemas.microsoft.com/office/drawing/2014/main" id="{628D9B7D-94F1-182A-8B2C-CC9309F633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001" y="1196472"/>
            <a:ext cx="6353999" cy="50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2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464A-F937-5D03-5110-4B487066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data – the PPDAC cycle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78541-B42C-066D-E449-63320753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32</a:t>
            </a:fld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23AF12-5095-B032-ACB6-D3FA69ECF5A6}"/>
              </a:ext>
            </a:extLst>
          </p:cNvPr>
          <p:cNvGrpSpPr/>
          <p:nvPr/>
        </p:nvGrpSpPr>
        <p:grpSpPr>
          <a:xfrm>
            <a:off x="3407005" y="2251876"/>
            <a:ext cx="5377991" cy="2905316"/>
            <a:chOff x="6348620" y="4687850"/>
            <a:chExt cx="11850926" cy="6393795"/>
          </a:xfrm>
        </p:grpSpPr>
        <p:sp>
          <p:nvSpPr>
            <p:cNvPr id="26" name="Google Shape;107;p21">
              <a:extLst>
                <a:ext uri="{FF2B5EF4-FFF2-40B4-BE49-F238E27FC236}">
                  <a16:creationId xmlns:a16="http://schemas.microsoft.com/office/drawing/2014/main" id="{B3E2CBE6-C0C6-9FB0-662A-412F16A48A30}"/>
                </a:ext>
              </a:extLst>
            </p:cNvPr>
            <p:cNvSpPr/>
            <p:nvPr/>
          </p:nvSpPr>
          <p:spPr>
            <a:xfrm>
              <a:off x="11983253" y="5234637"/>
              <a:ext cx="2923761" cy="1669113"/>
            </a:xfrm>
            <a:custGeom>
              <a:avLst/>
              <a:gdLst/>
              <a:ahLst/>
              <a:cxnLst/>
              <a:rect l="l" t="t" r="r" b="b"/>
              <a:pathLst>
                <a:path w="21600" h="20801" extrusionOk="0">
                  <a:moveTo>
                    <a:pt x="0" y="74"/>
                  </a:moveTo>
                  <a:cubicBezTo>
                    <a:pt x="9824" y="-799"/>
                    <a:pt x="17024" y="6110"/>
                    <a:pt x="21600" y="20801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Google Shape;112;p21">
              <a:extLst>
                <a:ext uri="{FF2B5EF4-FFF2-40B4-BE49-F238E27FC236}">
                  <a16:creationId xmlns:a16="http://schemas.microsoft.com/office/drawing/2014/main" id="{E5B7499E-D644-B862-93DD-0F8402B12171}"/>
                </a:ext>
              </a:extLst>
            </p:cNvPr>
            <p:cNvSpPr/>
            <p:nvPr/>
          </p:nvSpPr>
          <p:spPr>
            <a:xfrm>
              <a:off x="10496513" y="4687850"/>
              <a:ext cx="3390973" cy="724162"/>
            </a:xfrm>
            <a:prstGeom prst="roundRect">
              <a:avLst>
                <a:gd name="adj" fmla="val 26306"/>
              </a:avLst>
            </a:prstGeom>
            <a:solidFill>
              <a:srgbClr val="FC920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PROBLEM</a:t>
              </a:r>
              <a:endParaRPr sz="1050"/>
            </a:p>
          </p:txBody>
        </p:sp>
        <p:sp>
          <p:nvSpPr>
            <p:cNvPr id="25" name="Google Shape;105;p21">
              <a:extLst>
                <a:ext uri="{FF2B5EF4-FFF2-40B4-BE49-F238E27FC236}">
                  <a16:creationId xmlns:a16="http://schemas.microsoft.com/office/drawing/2014/main" id="{3BFFDBC3-1217-E5DB-7340-0F7E481F0F3E}"/>
                </a:ext>
              </a:extLst>
            </p:cNvPr>
            <p:cNvSpPr/>
            <p:nvPr/>
          </p:nvSpPr>
          <p:spPr>
            <a:xfrm>
              <a:off x="9869552" y="5803947"/>
              <a:ext cx="4644896" cy="4644896"/>
            </a:xfrm>
            <a:prstGeom prst="ellipse">
              <a:avLst/>
            </a:prstGeom>
            <a:solidFill>
              <a:srgbClr val="005493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venir"/>
                <a:buNone/>
              </a:pPr>
              <a:r>
                <a:rPr lang="en-US" sz="2000" b="0" i="0" u="none" strike="noStrike" cap="none" dirty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PPDAC Cycle</a:t>
              </a:r>
              <a:endParaRPr sz="1050" dirty="0"/>
            </a:p>
          </p:txBody>
        </p:sp>
        <p:sp>
          <p:nvSpPr>
            <p:cNvPr id="27" name="Google Shape;108;p21">
              <a:extLst>
                <a:ext uri="{FF2B5EF4-FFF2-40B4-BE49-F238E27FC236}">
                  <a16:creationId xmlns:a16="http://schemas.microsoft.com/office/drawing/2014/main" id="{342CEAE8-1BCE-A1CE-56B6-E2822334360B}"/>
                </a:ext>
              </a:extLst>
            </p:cNvPr>
            <p:cNvSpPr/>
            <p:nvPr/>
          </p:nvSpPr>
          <p:spPr>
            <a:xfrm>
              <a:off x="14710711" y="7780763"/>
              <a:ext cx="504114" cy="1956681"/>
            </a:xfrm>
            <a:custGeom>
              <a:avLst/>
              <a:gdLst/>
              <a:ahLst/>
              <a:cxnLst/>
              <a:rect l="l" t="t" r="r" b="b"/>
              <a:pathLst>
                <a:path w="19326" h="21600" extrusionOk="0">
                  <a:moveTo>
                    <a:pt x="18587" y="0"/>
                  </a:moveTo>
                  <a:cubicBezTo>
                    <a:pt x="21600" y="8238"/>
                    <a:pt x="15404" y="15438"/>
                    <a:pt x="0" y="21600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" name="Google Shape;109;p21">
              <a:extLst>
                <a:ext uri="{FF2B5EF4-FFF2-40B4-BE49-F238E27FC236}">
                  <a16:creationId xmlns:a16="http://schemas.microsoft.com/office/drawing/2014/main" id="{DB42CFBB-A449-AB8F-B1C2-1537F688569B}"/>
                </a:ext>
              </a:extLst>
            </p:cNvPr>
            <p:cNvSpPr/>
            <p:nvPr/>
          </p:nvSpPr>
          <p:spPr>
            <a:xfrm>
              <a:off x="9232561" y="8178007"/>
              <a:ext cx="803569" cy="20259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cubicBezTo>
                    <a:pt x="7651" y="15047"/>
                    <a:pt x="451" y="7847"/>
                    <a:pt x="0" y="0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" name="Google Shape;110;p21">
              <a:extLst>
                <a:ext uri="{FF2B5EF4-FFF2-40B4-BE49-F238E27FC236}">
                  <a16:creationId xmlns:a16="http://schemas.microsoft.com/office/drawing/2014/main" id="{66D320FF-4333-9970-A9BC-57A552AF3ACA}"/>
                </a:ext>
              </a:extLst>
            </p:cNvPr>
            <p:cNvSpPr/>
            <p:nvPr/>
          </p:nvSpPr>
          <p:spPr>
            <a:xfrm>
              <a:off x="9265975" y="5538752"/>
              <a:ext cx="1463535" cy="20080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3038" y="11744"/>
                    <a:pt x="10238" y="4544"/>
                    <a:pt x="21600" y="0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" name="Google Shape;111;p21">
              <a:extLst>
                <a:ext uri="{FF2B5EF4-FFF2-40B4-BE49-F238E27FC236}">
                  <a16:creationId xmlns:a16="http://schemas.microsoft.com/office/drawing/2014/main" id="{1DAAF0C7-D33D-7F79-E476-A6413098EEA9}"/>
                </a:ext>
              </a:extLst>
            </p:cNvPr>
            <p:cNvSpPr/>
            <p:nvPr/>
          </p:nvSpPr>
          <p:spPr>
            <a:xfrm>
              <a:off x="11029227" y="10323797"/>
              <a:ext cx="3221289" cy="757848"/>
            </a:xfrm>
            <a:custGeom>
              <a:avLst/>
              <a:gdLst/>
              <a:ahLst/>
              <a:cxnLst/>
              <a:rect l="l" t="t" r="r" b="b"/>
              <a:pathLst>
                <a:path w="21600" h="17127" extrusionOk="0">
                  <a:moveTo>
                    <a:pt x="21600" y="0"/>
                  </a:moveTo>
                  <a:cubicBezTo>
                    <a:pt x="15206" y="17524"/>
                    <a:pt x="8006" y="21600"/>
                    <a:pt x="0" y="12229"/>
                  </a:cubicBezTo>
                </a:path>
              </a:pathLst>
            </a:custGeom>
            <a:noFill/>
            <a:ln w="635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E5E5E"/>
                </a:buClr>
                <a:buSzPts val="2400"/>
                <a:buFont typeface="Helvetica Neue"/>
                <a:buNone/>
              </a:pPr>
              <a:endParaRPr sz="12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Google Shape;113;p21">
              <a:extLst>
                <a:ext uri="{FF2B5EF4-FFF2-40B4-BE49-F238E27FC236}">
                  <a16:creationId xmlns:a16="http://schemas.microsoft.com/office/drawing/2014/main" id="{1F9562F7-7F37-519A-F47B-3996B475BFCD}"/>
                </a:ext>
              </a:extLst>
            </p:cNvPr>
            <p:cNvSpPr/>
            <p:nvPr/>
          </p:nvSpPr>
          <p:spPr>
            <a:xfrm>
              <a:off x="6348620" y="7198270"/>
              <a:ext cx="3390972" cy="724162"/>
            </a:xfrm>
            <a:prstGeom prst="roundRect">
              <a:avLst>
                <a:gd name="adj" fmla="val 26306"/>
              </a:avLst>
            </a:prstGeom>
            <a:solidFill>
              <a:srgbClr val="0096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 dirty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CONCLUSION</a:t>
              </a:r>
              <a:endParaRPr sz="1050" dirty="0"/>
            </a:p>
          </p:txBody>
        </p:sp>
        <p:sp>
          <p:nvSpPr>
            <p:cNvPr id="32" name="Google Shape;114;p21">
              <a:extLst>
                <a:ext uri="{FF2B5EF4-FFF2-40B4-BE49-F238E27FC236}">
                  <a16:creationId xmlns:a16="http://schemas.microsoft.com/office/drawing/2014/main" id="{14FA113C-5E9D-5220-B050-84626A94BA01}"/>
                </a:ext>
              </a:extLst>
            </p:cNvPr>
            <p:cNvSpPr/>
            <p:nvPr/>
          </p:nvSpPr>
          <p:spPr>
            <a:xfrm>
              <a:off x="14808574" y="7198270"/>
              <a:ext cx="3390972" cy="724162"/>
            </a:xfrm>
            <a:prstGeom prst="roundRect">
              <a:avLst>
                <a:gd name="adj" fmla="val 26306"/>
              </a:avLst>
            </a:prstGeom>
            <a:solidFill>
              <a:srgbClr val="FF26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PLAN</a:t>
              </a:r>
              <a:endParaRPr sz="1050"/>
            </a:p>
          </p:txBody>
        </p:sp>
        <p:sp>
          <p:nvSpPr>
            <p:cNvPr id="33" name="Google Shape;115;p21">
              <a:extLst>
                <a:ext uri="{FF2B5EF4-FFF2-40B4-BE49-F238E27FC236}">
                  <a16:creationId xmlns:a16="http://schemas.microsoft.com/office/drawing/2014/main" id="{7C2BD742-42C5-7F51-BB3B-AB7063D10A39}"/>
                </a:ext>
              </a:extLst>
            </p:cNvPr>
            <p:cNvSpPr/>
            <p:nvPr/>
          </p:nvSpPr>
          <p:spPr>
            <a:xfrm>
              <a:off x="6977215" y="9865608"/>
              <a:ext cx="3390973" cy="724162"/>
            </a:xfrm>
            <a:prstGeom prst="roundRect">
              <a:avLst>
                <a:gd name="adj" fmla="val 26306"/>
              </a:avLst>
            </a:prstGeom>
            <a:solidFill>
              <a:srgbClr val="4F8F00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ANALYSIS</a:t>
              </a:r>
              <a:endParaRPr sz="1050"/>
            </a:p>
          </p:txBody>
        </p:sp>
        <p:sp>
          <p:nvSpPr>
            <p:cNvPr id="34" name="Google Shape;116;p21">
              <a:extLst>
                <a:ext uri="{FF2B5EF4-FFF2-40B4-BE49-F238E27FC236}">
                  <a16:creationId xmlns:a16="http://schemas.microsoft.com/office/drawing/2014/main" id="{39454436-AC29-AFAD-7009-869D5E8490A9}"/>
                </a:ext>
              </a:extLst>
            </p:cNvPr>
            <p:cNvSpPr/>
            <p:nvPr/>
          </p:nvSpPr>
          <p:spPr>
            <a:xfrm>
              <a:off x="14031909" y="9865608"/>
              <a:ext cx="3390973" cy="724162"/>
            </a:xfrm>
            <a:prstGeom prst="roundRect">
              <a:avLst>
                <a:gd name="adj" fmla="val 26306"/>
              </a:avLst>
            </a:prstGeom>
            <a:solidFill>
              <a:srgbClr val="EF700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Avenir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DATA</a:t>
              </a:r>
              <a:endParaRPr sz="105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F72FA8C-2A8A-84B1-6B28-5EB9BE7FD51E}"/>
              </a:ext>
            </a:extLst>
          </p:cNvPr>
          <p:cNvSpPr txBox="1"/>
          <p:nvPr/>
        </p:nvSpPr>
        <p:spPr>
          <a:xfrm>
            <a:off x="8716622" y="3258773"/>
            <a:ext cx="3716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What to measure and how?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Study design ?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F2B6EB-432F-7FA5-0079-4309A2401481}"/>
              </a:ext>
            </a:extLst>
          </p:cNvPr>
          <p:cNvSpPr txBox="1"/>
          <p:nvPr/>
        </p:nvSpPr>
        <p:spPr>
          <a:xfrm>
            <a:off x="5395829" y="1579980"/>
            <a:ext cx="5705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Understanding and defining the problem.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How do we go about answering this question?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DDB789-5FF1-C836-1D39-89B0A37D824D}"/>
              </a:ext>
            </a:extLst>
          </p:cNvPr>
          <p:cNvSpPr txBox="1"/>
          <p:nvPr/>
        </p:nvSpPr>
        <p:spPr>
          <a:xfrm>
            <a:off x="7197246" y="4994434"/>
            <a:ext cx="193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Collection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25CE8E-7AF6-FFF6-C8AD-428EDE2CD386}"/>
              </a:ext>
            </a:extLst>
          </p:cNvPr>
          <p:cNvSpPr txBox="1"/>
          <p:nvPr/>
        </p:nvSpPr>
        <p:spPr>
          <a:xfrm>
            <a:off x="3326814" y="5031790"/>
            <a:ext cx="3142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Data Cleaning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Statistical Analysis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Construct table, graphs 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Look for patterns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2B976-7405-2A4B-BAE7-3C7016E73D75}"/>
              </a:ext>
            </a:extLst>
          </p:cNvPr>
          <p:cNvSpPr txBox="1"/>
          <p:nvPr/>
        </p:nvSpPr>
        <p:spPr>
          <a:xfrm>
            <a:off x="1871691" y="2084655"/>
            <a:ext cx="2954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Interpretation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Conclusions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Communication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Hypothesis generation</a:t>
            </a:r>
          </a:p>
        </p:txBody>
      </p:sp>
    </p:spTree>
    <p:extLst>
      <p:ext uri="{BB962C8B-B14F-4D97-AF65-F5344CB8AC3E}">
        <p14:creationId xmlns:p14="http://schemas.microsoft.com/office/powerpoint/2010/main" val="240561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9C58-FDFC-7362-C57B-0A35D4F8E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553998"/>
          </a:xfrm>
        </p:spPr>
        <p:txBody>
          <a:bodyPr/>
          <a:lstStyle/>
          <a:p>
            <a:r>
              <a:rPr lang="en-US" sz="3600" dirty="0"/>
              <a:t>Consequences of Poor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3A55-1193-28FE-271A-23700863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862596"/>
          </a:xfrm>
        </p:spPr>
        <p:txBody>
          <a:bodyPr/>
          <a:lstStyle/>
          <a:p>
            <a:r>
              <a:rPr lang="en-US" b="1" dirty="0"/>
              <a:t>Inability to answer the questions we would like to answer</a:t>
            </a:r>
          </a:p>
          <a:p>
            <a:endParaRPr lang="en-US" dirty="0"/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Cost</a:t>
            </a:r>
            <a:r>
              <a:rPr lang="en-US" dirty="0"/>
              <a:t> of experimentation.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Limited &amp; Precious </a:t>
            </a:r>
            <a:r>
              <a:rPr lang="en-US" dirty="0"/>
              <a:t>material, esp. clinical samples.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Immortalization</a:t>
            </a:r>
            <a:r>
              <a:rPr lang="en-US" dirty="0"/>
              <a:t> of data sets in public databases and methods in the literature. Our bad science begets more bad science.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Ethical concerns</a:t>
            </a:r>
            <a:r>
              <a:rPr lang="en-US" dirty="0"/>
              <a:t> of experimentation: animals and clinical samples.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5646-DD89-7B5E-A1E6-92C1009C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672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42046-D992-DE83-E5A0-A97DFEEB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Well-Designed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B9B60-7A53-9110-79D2-4503B875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668" y="1251912"/>
            <a:ext cx="5976664" cy="520142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Should have: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objectives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and simplicity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Sufficient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Randomised</a:t>
            </a:r>
            <a:r>
              <a:rPr lang="en-US" dirty="0"/>
              <a:t> comparisons</a:t>
            </a:r>
          </a:p>
          <a:p>
            <a:endParaRPr lang="en-US" dirty="0"/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And be: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Unbiased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Amenable to statistical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Reproducible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5728-C1C1-DB5E-39A0-18F3B0839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44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3B67-A1E8-B6F3-5327-3C26DADD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1E02C-3A95-2EFC-AEBE-C76191FDA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2896"/>
            <a:ext cx="10515600" cy="4339650"/>
          </a:xfrm>
        </p:spPr>
        <p:txBody>
          <a:bodyPr/>
          <a:lstStyle/>
          <a:p>
            <a:r>
              <a:rPr lang="en-US" b="1" dirty="0"/>
              <a:t>Biological “noise”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Biological processes are inherently stochastic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Single cells, cell populations, individuals, organs, species….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Timepoints, cell cycle, synchronized vs. unsynchronized</a:t>
            </a:r>
          </a:p>
          <a:p>
            <a:r>
              <a:rPr lang="en-US" b="1" dirty="0"/>
              <a:t>Technical noise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Reagents, antibodies, temperatures, pollution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Platforms, runs, operators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Replication is required to capture variance</a:t>
            </a:r>
          </a:p>
          <a:p>
            <a:pPr algn="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Randomisation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overcomes technical variation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FCE5-538E-69E8-B079-DD5B96D7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35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3EFB74-FDCD-3200-1233-BA7C5BA54C29}"/>
              </a:ext>
            </a:extLst>
          </p:cNvPr>
          <p:cNvGrpSpPr/>
          <p:nvPr/>
        </p:nvGrpSpPr>
        <p:grpSpPr>
          <a:xfrm>
            <a:off x="1559496" y="1340768"/>
            <a:ext cx="8463456" cy="1028615"/>
            <a:chOff x="1559496" y="1521435"/>
            <a:chExt cx="8463456" cy="1028615"/>
          </a:xfrm>
        </p:grpSpPr>
        <p:sp>
          <p:nvSpPr>
            <p:cNvPr id="7" name="Google Shape;196;p29">
              <a:extLst>
                <a:ext uri="{FF2B5EF4-FFF2-40B4-BE49-F238E27FC236}">
                  <a16:creationId xmlns:a16="http://schemas.microsoft.com/office/drawing/2014/main" id="{4D435224-2D72-A3A9-AC2E-F2AA83DF9C8C}"/>
                </a:ext>
              </a:extLst>
            </p:cNvPr>
            <p:cNvSpPr txBox="1"/>
            <p:nvPr/>
          </p:nvSpPr>
          <p:spPr>
            <a:xfrm>
              <a:off x="1559496" y="1521435"/>
              <a:ext cx="8463456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6B9"/>
                </a:buClr>
                <a:buSzPts val="3600"/>
                <a:buFont typeface="Avenir"/>
                <a:buNone/>
              </a:pPr>
              <a:r>
                <a:rPr lang="en-US" sz="2000" b="0" i="0" u="none" strike="noStrike" cap="none" dirty="0">
                  <a:solidFill>
                    <a:schemeClr val="accent5">
                      <a:lumMod val="75000"/>
                    </a:schemeClr>
                  </a:solidFill>
                  <a:latin typeface="Avenir"/>
                  <a:ea typeface="Avenir"/>
                  <a:cs typeface="Avenir"/>
                  <a:sym typeface="Avenir"/>
                </a:rPr>
                <a:t>dependent variable = f ( independent variable ) + noise </a:t>
              </a:r>
              <a:endParaRPr sz="11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8" name="Google Shape;198;p29">
              <a:extLst>
                <a:ext uri="{FF2B5EF4-FFF2-40B4-BE49-F238E27FC236}">
                  <a16:creationId xmlns:a16="http://schemas.microsoft.com/office/drawing/2014/main" id="{E45030DB-2CDA-159C-EE67-BC537665FBF3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6624550" y="1869653"/>
              <a:ext cx="777821" cy="27002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cxnSp>
          <p:nvCxnSpPr>
            <p:cNvPr id="9" name="Google Shape;199;p29">
              <a:extLst>
                <a:ext uri="{FF2B5EF4-FFF2-40B4-BE49-F238E27FC236}">
                  <a16:creationId xmlns:a16="http://schemas.microsoft.com/office/drawing/2014/main" id="{9C211E84-D265-BF92-2110-B0F716865906}"/>
                </a:ext>
              </a:extLst>
            </p:cNvPr>
            <p:cNvCxnSpPr>
              <a:cxnSpLocks/>
            </p:cNvCxnSpPr>
            <p:nvPr/>
          </p:nvCxnSpPr>
          <p:spPr>
            <a:xfrm>
              <a:off x="7677279" y="1869653"/>
              <a:ext cx="650969" cy="313532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10" name="Google Shape;200;p29">
              <a:extLst>
                <a:ext uri="{FF2B5EF4-FFF2-40B4-BE49-F238E27FC236}">
                  <a16:creationId xmlns:a16="http://schemas.microsoft.com/office/drawing/2014/main" id="{9468CDE3-FF87-4DD4-5E4A-9BC2AF8F070A}"/>
                </a:ext>
              </a:extLst>
            </p:cNvPr>
            <p:cNvSpPr txBox="1"/>
            <p:nvPr/>
          </p:nvSpPr>
          <p:spPr>
            <a:xfrm>
              <a:off x="5846728" y="2139681"/>
              <a:ext cx="1555643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venir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Biological</a:t>
              </a:r>
              <a:endParaRPr sz="1100" dirty="0"/>
            </a:p>
          </p:txBody>
        </p:sp>
        <p:sp>
          <p:nvSpPr>
            <p:cNvPr id="11" name="Google Shape;201;p29">
              <a:extLst>
                <a:ext uri="{FF2B5EF4-FFF2-40B4-BE49-F238E27FC236}">
                  <a16:creationId xmlns:a16="http://schemas.microsoft.com/office/drawing/2014/main" id="{608CD614-5211-75CC-83C6-C9CC4FC39F26}"/>
                </a:ext>
              </a:extLst>
            </p:cNvPr>
            <p:cNvSpPr txBox="1"/>
            <p:nvPr/>
          </p:nvSpPr>
          <p:spPr>
            <a:xfrm>
              <a:off x="7858729" y="2139681"/>
              <a:ext cx="1758236" cy="410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venir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Technical</a:t>
              </a:r>
              <a:endParaRPr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590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DBBB-A787-6B80-B8F0-C63FA866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to a statistician</a:t>
            </a:r>
          </a:p>
        </p:txBody>
      </p:sp>
      <p:pic>
        <p:nvPicPr>
          <p:cNvPr id="7" name="Online Media 6" descr="Biologist talks to statistician">
            <a:hlinkClick r:id="" action="ppaction://media"/>
            <a:extLst>
              <a:ext uri="{FF2B5EF4-FFF2-40B4-BE49-F238E27FC236}">
                <a16:creationId xmlns:a16="http://schemas.microsoft.com/office/drawing/2014/main" id="{F15A2C48-6688-DCDD-F094-278E0AE88C8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83863" y="1432191"/>
            <a:ext cx="6024275" cy="45170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CBF41-354C-45DB-11A0-A1834D7A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96891-A111-B2F8-8F3E-38C0D3986D13}"/>
              </a:ext>
            </a:extLst>
          </p:cNvPr>
          <p:cNvSpPr txBox="1"/>
          <p:nvPr/>
        </p:nvSpPr>
        <p:spPr>
          <a:xfrm>
            <a:off x="2495600" y="6165304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 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=Hz1fyhVOjr4</a:t>
            </a:r>
          </a:p>
        </p:txBody>
      </p:sp>
    </p:spTree>
    <p:extLst>
      <p:ext uri="{BB962C8B-B14F-4D97-AF65-F5344CB8AC3E}">
        <p14:creationId xmlns:p14="http://schemas.microsoft.com/office/powerpoint/2010/main" val="2310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BA649-391E-AEB2-8DF1-238085EEE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Randomisation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F77FD-FA30-CB6B-0C60-DB1CA5AE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37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57ED3-49C4-CB09-FC08-4DB51989971A}"/>
              </a:ext>
            </a:extLst>
          </p:cNvPr>
          <p:cNvSpPr txBox="1"/>
          <p:nvPr/>
        </p:nvSpPr>
        <p:spPr>
          <a:xfrm>
            <a:off x="2999656" y="6402233"/>
            <a:ext cx="911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www.goldenhelix.com</a:t>
            </a:r>
            <a:r>
              <a:rPr lang="en-US" dirty="0"/>
              <a:t>/blog/stop-ignoring-experimental-design-or-my-head-will-explode/</a:t>
            </a:r>
          </a:p>
        </p:txBody>
      </p:sp>
      <p:pic>
        <p:nvPicPr>
          <p:cNvPr id="8" name="Picture 7" descr="A graph showing a number of colored dots&#10;&#10;Description automatically generated">
            <a:extLst>
              <a:ext uri="{FF2B5EF4-FFF2-40B4-BE49-F238E27FC236}">
                <a16:creationId xmlns:a16="http://schemas.microsoft.com/office/drawing/2014/main" id="{F578387D-4A61-4023-D90E-0341F077A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656" y="1601564"/>
            <a:ext cx="5067300" cy="4178300"/>
          </a:xfrm>
          <a:prstGeom prst="rect">
            <a:avLst/>
          </a:prstGeom>
        </p:spPr>
      </p:pic>
      <p:pic>
        <p:nvPicPr>
          <p:cNvPr id="10" name="Picture 9" descr="A diagram of a plate with blue and green dots&#10;&#10;Description automatically generated">
            <a:extLst>
              <a:ext uri="{FF2B5EF4-FFF2-40B4-BE49-F238E27FC236}">
                <a16:creationId xmlns:a16="http://schemas.microsoft.com/office/drawing/2014/main" id="{C70ED9BC-E4FF-1B14-EBA4-77B7298A2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044" y="1601564"/>
            <a:ext cx="5067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2076-7966-422D-0742-6CCF2E12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AE07E-7D0A-3362-BDC9-46F5A6EB8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We’ll focus on Illumina short read sequencing as this is the most commonly used method at the moment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8530-CB15-283A-46E1-A2E65836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380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2076-7966-422D-0742-6CCF2E12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984885"/>
          </a:xfrm>
        </p:spPr>
        <p:txBody>
          <a:bodyPr/>
          <a:lstStyle/>
          <a:p>
            <a:r>
              <a:rPr lang="en-US" dirty="0"/>
              <a:t>Next Generation Sequencing</a:t>
            </a:r>
            <a:br>
              <a:rPr lang="en-US" dirty="0"/>
            </a:br>
            <a:r>
              <a:rPr lang="en-US" sz="2400" dirty="0"/>
              <a:t>Library preparation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8530-CB15-283A-46E1-A2E65836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19" name="Picture 18" descr="A screenshot of a diagram&#10;&#10;Description automatically generated">
            <a:extLst>
              <a:ext uri="{FF2B5EF4-FFF2-40B4-BE49-F238E27FC236}">
                <a16:creationId xmlns:a16="http://schemas.microsoft.com/office/drawing/2014/main" id="{75153625-30C0-159C-2FF4-FCCE0BDAAA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340" y="1185139"/>
            <a:ext cx="9751320" cy="53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0" name="Picture 9" descr="Cartoon of a person pointing at a whiteboard&#10;&#10;Description automatically generated">
            <a:extLst>
              <a:ext uri="{FF2B5EF4-FFF2-40B4-BE49-F238E27FC236}">
                <a16:creationId xmlns:a16="http://schemas.microsoft.com/office/drawing/2014/main" id="{2CC267AC-8ABB-9871-0FB1-B8642F21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902" y="1268760"/>
            <a:ext cx="6344196" cy="50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1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2076-7966-422D-0742-6CCF2E12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984885"/>
          </a:xfrm>
        </p:spPr>
        <p:txBody>
          <a:bodyPr/>
          <a:lstStyle/>
          <a:p>
            <a:r>
              <a:rPr lang="en-US" dirty="0"/>
              <a:t>Next Generation Sequencing</a:t>
            </a:r>
            <a:br>
              <a:rPr lang="en-US" dirty="0"/>
            </a:br>
            <a:r>
              <a:rPr lang="en-US" sz="2400" dirty="0"/>
              <a:t>Library preparation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C8530-CB15-283A-46E1-A2E65836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21" name="Picture 20" descr="A diagram of dna preparation&#10;&#10;Description automatically generated">
            <a:extLst>
              <a:ext uri="{FF2B5EF4-FFF2-40B4-BE49-F238E27FC236}">
                <a16:creationId xmlns:a16="http://schemas.microsoft.com/office/drawing/2014/main" id="{6355B179-EF77-3082-983A-A2CD50564F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3846" y="1465399"/>
            <a:ext cx="7444308" cy="49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51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5515-1215-C0AE-5DC0-81F431BD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1046440"/>
          </a:xfrm>
        </p:spPr>
        <p:txBody>
          <a:bodyPr/>
          <a:lstStyle/>
          <a:p>
            <a:r>
              <a:rPr lang="en-US" dirty="0"/>
              <a:t>Next Generation Sequencing</a:t>
            </a:r>
            <a:br>
              <a:rPr lang="en-US" dirty="0"/>
            </a:br>
            <a:r>
              <a:rPr lang="en-US" sz="2800" dirty="0"/>
              <a:t>Sequencing by synthesis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24BCD-76C6-6292-E873-5E7900478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800"/>
            <a:ext cx="10515600" cy="16927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complimentary strand is synthesized using the cDNA fragment as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nucleotide includes a fluorescent tag and as the new strand is synthesized, the </a:t>
            </a:r>
            <a:r>
              <a:rPr lang="en-US" sz="2000" dirty="0" err="1"/>
              <a:t>colour</a:t>
            </a:r>
            <a:r>
              <a:rPr lang="en-US" sz="2000" dirty="0"/>
              <a:t> of the fluorescence indicates which base is being added.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sequencer records the order of these flashes of light and translates them to a base sequence.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BEF3F-6570-7499-8049-410F8561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41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D98CCA-2B8E-FE04-840B-BA29872511B3}"/>
              </a:ext>
            </a:extLst>
          </p:cNvPr>
          <p:cNvGrpSpPr/>
          <p:nvPr/>
        </p:nvGrpSpPr>
        <p:grpSpPr>
          <a:xfrm>
            <a:off x="1736198" y="3591401"/>
            <a:ext cx="8719604" cy="2645911"/>
            <a:chOff x="1552860" y="3591401"/>
            <a:chExt cx="8719604" cy="2645911"/>
          </a:xfrm>
        </p:grpSpPr>
        <p:pic>
          <p:nvPicPr>
            <p:cNvPr id="8" name="Picture 7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E22AB19-13E5-D47F-EA8A-4DA9B89A7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860" y="3591401"/>
              <a:ext cx="3168352" cy="2645911"/>
            </a:xfrm>
            <a:prstGeom prst="rect">
              <a:avLst/>
            </a:prstGeom>
          </p:spPr>
        </p:pic>
        <p:pic>
          <p:nvPicPr>
            <p:cNvPr id="10" name="Picture 9" descr="A screenshot of a game&#10;&#10;Description automatically generated">
              <a:extLst>
                <a:ext uri="{FF2B5EF4-FFF2-40B4-BE49-F238E27FC236}">
                  <a16:creationId xmlns:a16="http://schemas.microsoft.com/office/drawing/2014/main" id="{3AE6667B-4B68-065A-80DF-B4E9FEC3B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4112" y="3591401"/>
              <a:ext cx="3168352" cy="2645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2790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5515-1215-C0AE-5DC0-81F431BD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1046440"/>
          </a:xfrm>
        </p:spPr>
        <p:txBody>
          <a:bodyPr/>
          <a:lstStyle/>
          <a:p>
            <a:r>
              <a:rPr lang="en-US" dirty="0"/>
              <a:t>Next Generation Sequencing</a:t>
            </a:r>
            <a:br>
              <a:rPr lang="en-US" dirty="0"/>
            </a:br>
            <a:r>
              <a:rPr lang="en-US" sz="2800" dirty="0"/>
              <a:t>Sequencing by synthesis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BEF3F-6570-7499-8049-410F8561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12" name="Online Media 11" descr="Overview of Illumina Sequencing by Synthesis Workflow">
            <a:hlinkClick r:id="" action="ppaction://media"/>
            <a:extLst>
              <a:ext uri="{FF2B5EF4-FFF2-40B4-BE49-F238E27FC236}">
                <a16:creationId xmlns:a16="http://schemas.microsoft.com/office/drawing/2014/main" id="{06678142-8032-8585-8436-3D41DF069B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87866" y="1523112"/>
            <a:ext cx="8216269" cy="4642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A5CD15-570D-1B0A-F86B-AC52F6FCA208}"/>
              </a:ext>
            </a:extLst>
          </p:cNvPr>
          <p:cNvSpPr txBox="1"/>
          <p:nvPr/>
        </p:nvSpPr>
        <p:spPr>
          <a:xfrm>
            <a:off x="2855640" y="6330225"/>
            <a:ext cx="583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link: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EDVKxSNdSic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7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3117-3A5E-E336-8BE0-D570FB13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7C1E6-ED8F-D307-2DD2-B8C3D97B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3" name="Picture 2" descr="A close-up of a number&#10;&#10;Description automatically generated">
            <a:extLst>
              <a:ext uri="{FF2B5EF4-FFF2-40B4-BE49-F238E27FC236}">
                <a16:creationId xmlns:a16="http://schemas.microsoft.com/office/drawing/2014/main" id="{50A98B48-ACAF-7AB6-BFB2-2113751C62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672"/>
          <a:stretch/>
        </p:blipFill>
        <p:spPr>
          <a:xfrm>
            <a:off x="2531604" y="1124744"/>
            <a:ext cx="7128792" cy="54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73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lose-up of a dna code&#10;&#10;Description automatically generated">
            <a:extLst>
              <a:ext uri="{FF2B5EF4-FFF2-40B4-BE49-F238E27FC236}">
                <a16:creationId xmlns:a16="http://schemas.microsoft.com/office/drawing/2014/main" id="{E5894FED-8767-21BE-D09D-87FBDCD0F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44" y="1340768"/>
            <a:ext cx="10668512" cy="474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63117-3A5E-E336-8BE0-D570FB13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 - Headers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7C1E6-ED8F-D307-2DD2-B8C3D97B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34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71434-226E-0747-31FA-26414CAC1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7610-2FE3-4DEE-A537-E97A2164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 - Sequence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41B8-C756-F05D-E6B6-3D024075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23" name="Picture 22" descr="A close-up of a dna code&#10;&#10;Description automatically generated">
            <a:extLst>
              <a:ext uri="{FF2B5EF4-FFF2-40B4-BE49-F238E27FC236}">
                <a16:creationId xmlns:a16="http://schemas.microsoft.com/office/drawing/2014/main" id="{6BF82C4D-790D-8DCB-B7BF-74D7950A3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44" y="1340768"/>
            <a:ext cx="10668512" cy="47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3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7E793-2C5F-680C-B94A-E8A6D820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-up of a dna code&#10;&#10;Description automatically generated">
            <a:extLst>
              <a:ext uri="{FF2B5EF4-FFF2-40B4-BE49-F238E27FC236}">
                <a16:creationId xmlns:a16="http://schemas.microsoft.com/office/drawing/2014/main" id="{F3704D14-4A85-EE75-7A27-5E032226B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44" y="1340768"/>
            <a:ext cx="10668512" cy="474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CC3F4-404C-CBB5-14C1-B8DA8FBE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 – Line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89A6B-5202-5042-99B8-5B603C75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060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E7803-9B68-16D8-36F8-466E9DA3E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-up of a dna code&#10;&#10;Description automatically generated">
            <a:extLst>
              <a:ext uri="{FF2B5EF4-FFF2-40B4-BE49-F238E27FC236}">
                <a16:creationId xmlns:a16="http://schemas.microsoft.com/office/drawing/2014/main" id="{FAF55062-A3B8-96A3-7758-9CBCE95F4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44" y="1340768"/>
            <a:ext cx="10668512" cy="4747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48CF5C-7E46-D064-8D1B-A384380A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file format - Headers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5E32C-57E9-36B1-0615-9C2CAC7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4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2571-C376-48FB-BB10-6CE6127E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615553"/>
          </a:xfrm>
        </p:spPr>
        <p:txBody>
          <a:bodyPr/>
          <a:lstStyle/>
          <a:p>
            <a:r>
              <a:rPr lang="en-GB" b="1" dirty="0"/>
              <a:t>(</a:t>
            </a:r>
            <a:r>
              <a:rPr lang="en-GB" b="1" dirty="0" err="1"/>
              <a:t>Phred</a:t>
            </a:r>
            <a:r>
              <a:rPr lang="en-GB" b="1" dirty="0"/>
              <a:t>) Quality Scores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E034D-7794-22CE-50E3-BE746EA13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2600712"/>
          </a:xfrm>
        </p:spPr>
        <p:txBody>
          <a:bodyPr/>
          <a:lstStyle/>
          <a:p>
            <a:r>
              <a:rPr lang="en-US" dirty="0"/>
              <a:t>Sequence quality scores are transformed and translated p-values</a:t>
            </a:r>
          </a:p>
          <a:p>
            <a:endParaRPr lang="en-US" dirty="0"/>
          </a:p>
          <a:p>
            <a:r>
              <a:rPr lang="en-US" dirty="0"/>
              <a:t>Sequence bases are called after image processing (base calling):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base in a sequence has a p-value associated with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p-values range from 0-1 (e.g.: 0.05, 0.01, 1e-30)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p-value of 0.01 implies 1 in 100 chance that called base is wrong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131EB-F3E2-41CC-7337-CA10D0F8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716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BD24-119F-F8C8-F750-DB3B3DC8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Phred</a:t>
            </a:r>
            <a:r>
              <a:rPr lang="en-US" dirty="0"/>
              <a:t>) Quality Scores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5A98F-D3B6-696C-09C1-2AEB6CC58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7058000" cy="450892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How do we assign p-values to bases in the </a:t>
            </a:r>
            <a:r>
              <a:rPr lang="en-US" sz="2000" dirty="0" err="1"/>
              <a:t>fastq</a:t>
            </a:r>
            <a:r>
              <a:rPr lang="en-US" sz="2000" dirty="0"/>
              <a:t> file?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P-vales can be many characters long (e.g.:0.000005)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Transform to </a:t>
            </a:r>
            <a:r>
              <a:rPr lang="en-US" sz="2000" dirty="0" err="1"/>
              <a:t>Phred</a:t>
            </a:r>
            <a:r>
              <a:rPr lang="en-US" sz="2000" dirty="0"/>
              <a:t> quality scores -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= −10 x log10(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pvalue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000" dirty="0"/>
              <a:t> :</a:t>
            </a:r>
          </a:p>
          <a:p>
            <a:r>
              <a:rPr lang="en-US" sz="2000" dirty="0"/>
              <a:t>	If p = 0.01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log10(0.01) = -2  </a:t>
            </a:r>
            <a:r>
              <a:rPr lang="en-US" sz="2000" dirty="0">
                <a:sym typeface="Wingdings" pitchFamily="2" charset="2"/>
              </a:rPr>
              <a:t> Q = 20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Translate Q values to ASCII characters (adding 33):</a:t>
            </a:r>
          </a:p>
          <a:p>
            <a:r>
              <a:rPr lang="en-US" sz="2000" dirty="0"/>
              <a:t>	 Q value of 2 = #, Q value of 40 = 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gives us a single digit quality score code for each base that fits nicely in the </a:t>
            </a:r>
            <a:r>
              <a:rPr lang="en-US" sz="2000" dirty="0" err="1"/>
              <a:t>fastq</a:t>
            </a:r>
            <a:r>
              <a:rPr lang="en-US" sz="2000" dirty="0"/>
              <a:t> format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28BA7-F468-E933-62C7-54EA9DDE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10" name="Picture 9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C9FC2D08-5F77-C82D-0668-CFE61E33FD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639"/>
          <a:stretch/>
        </p:blipFill>
        <p:spPr>
          <a:xfrm>
            <a:off x="7824192" y="620688"/>
            <a:ext cx="4032448" cy="570953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94B5D1-B7E6-3EB0-0350-4EF6248FFBE1}"/>
              </a:ext>
            </a:extLst>
          </p:cNvPr>
          <p:cNvSpPr/>
          <p:nvPr/>
        </p:nvSpPr>
        <p:spPr>
          <a:xfrm>
            <a:off x="9840416" y="2830867"/>
            <a:ext cx="1008112" cy="288033"/>
          </a:xfrm>
          <a:custGeom>
            <a:avLst/>
            <a:gdLst>
              <a:gd name="connsiteX0" fmla="*/ 0 w 1008112"/>
              <a:gd name="connsiteY0" fmla="*/ 48006 h 288033"/>
              <a:gd name="connsiteX1" fmla="*/ 48006 w 1008112"/>
              <a:gd name="connsiteY1" fmla="*/ 0 h 288033"/>
              <a:gd name="connsiteX2" fmla="*/ 522298 w 1008112"/>
              <a:gd name="connsiteY2" fmla="*/ 0 h 288033"/>
              <a:gd name="connsiteX3" fmla="*/ 960106 w 1008112"/>
              <a:gd name="connsiteY3" fmla="*/ 0 h 288033"/>
              <a:gd name="connsiteX4" fmla="*/ 1008112 w 1008112"/>
              <a:gd name="connsiteY4" fmla="*/ 48006 h 288033"/>
              <a:gd name="connsiteX5" fmla="*/ 1008112 w 1008112"/>
              <a:gd name="connsiteY5" fmla="*/ 240027 h 288033"/>
              <a:gd name="connsiteX6" fmla="*/ 960106 w 1008112"/>
              <a:gd name="connsiteY6" fmla="*/ 288033 h 288033"/>
              <a:gd name="connsiteX7" fmla="*/ 504056 w 1008112"/>
              <a:gd name="connsiteY7" fmla="*/ 288033 h 288033"/>
              <a:gd name="connsiteX8" fmla="*/ 48006 w 1008112"/>
              <a:gd name="connsiteY8" fmla="*/ 288033 h 288033"/>
              <a:gd name="connsiteX9" fmla="*/ 0 w 1008112"/>
              <a:gd name="connsiteY9" fmla="*/ 240027 h 288033"/>
              <a:gd name="connsiteX10" fmla="*/ 0 w 1008112"/>
              <a:gd name="connsiteY10" fmla="*/ 48006 h 28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8112" h="288033" extrusionOk="0">
                <a:moveTo>
                  <a:pt x="0" y="48006"/>
                </a:moveTo>
                <a:cubicBezTo>
                  <a:pt x="-3184" y="19529"/>
                  <a:pt x="17967" y="1324"/>
                  <a:pt x="48006" y="0"/>
                </a:cubicBezTo>
                <a:cubicBezTo>
                  <a:pt x="152234" y="-14592"/>
                  <a:pt x="390123" y="-13874"/>
                  <a:pt x="522298" y="0"/>
                </a:cubicBezTo>
                <a:cubicBezTo>
                  <a:pt x="654473" y="13874"/>
                  <a:pt x="868763" y="-664"/>
                  <a:pt x="960106" y="0"/>
                </a:cubicBezTo>
                <a:cubicBezTo>
                  <a:pt x="982154" y="-2443"/>
                  <a:pt x="1010150" y="22467"/>
                  <a:pt x="1008112" y="48006"/>
                </a:cubicBezTo>
                <a:cubicBezTo>
                  <a:pt x="1003707" y="94314"/>
                  <a:pt x="1006114" y="153829"/>
                  <a:pt x="1008112" y="240027"/>
                </a:cubicBezTo>
                <a:cubicBezTo>
                  <a:pt x="1010296" y="262986"/>
                  <a:pt x="981804" y="292265"/>
                  <a:pt x="960106" y="288033"/>
                </a:cubicBezTo>
                <a:cubicBezTo>
                  <a:pt x="781273" y="287121"/>
                  <a:pt x="635740" y="288882"/>
                  <a:pt x="504056" y="288033"/>
                </a:cubicBezTo>
                <a:cubicBezTo>
                  <a:pt x="372372" y="287185"/>
                  <a:pt x="235810" y="283964"/>
                  <a:pt x="48006" y="288033"/>
                </a:cubicBezTo>
                <a:cubicBezTo>
                  <a:pt x="15873" y="287712"/>
                  <a:pt x="1689" y="261907"/>
                  <a:pt x="0" y="240027"/>
                </a:cubicBezTo>
                <a:cubicBezTo>
                  <a:pt x="-1982" y="199758"/>
                  <a:pt x="2760" y="122749"/>
                  <a:pt x="0" y="48006"/>
                </a:cubicBezTo>
                <a:close/>
              </a:path>
            </a:pathLst>
          </a:custGeom>
          <a:noFill/>
          <a:ln w="571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8752E6-7E2C-F9D9-16A5-18AC88F24F90}"/>
              </a:ext>
            </a:extLst>
          </p:cNvPr>
          <p:cNvSpPr/>
          <p:nvPr/>
        </p:nvSpPr>
        <p:spPr>
          <a:xfrm>
            <a:off x="8832304" y="1484784"/>
            <a:ext cx="1008112" cy="288032"/>
          </a:xfrm>
          <a:custGeom>
            <a:avLst/>
            <a:gdLst>
              <a:gd name="connsiteX0" fmla="*/ 0 w 1008112"/>
              <a:gd name="connsiteY0" fmla="*/ 48006 h 288032"/>
              <a:gd name="connsiteX1" fmla="*/ 48006 w 1008112"/>
              <a:gd name="connsiteY1" fmla="*/ 0 h 288032"/>
              <a:gd name="connsiteX2" fmla="*/ 522298 w 1008112"/>
              <a:gd name="connsiteY2" fmla="*/ 0 h 288032"/>
              <a:gd name="connsiteX3" fmla="*/ 960106 w 1008112"/>
              <a:gd name="connsiteY3" fmla="*/ 0 h 288032"/>
              <a:gd name="connsiteX4" fmla="*/ 1008112 w 1008112"/>
              <a:gd name="connsiteY4" fmla="*/ 48006 h 288032"/>
              <a:gd name="connsiteX5" fmla="*/ 1008112 w 1008112"/>
              <a:gd name="connsiteY5" fmla="*/ 240026 h 288032"/>
              <a:gd name="connsiteX6" fmla="*/ 960106 w 1008112"/>
              <a:gd name="connsiteY6" fmla="*/ 288032 h 288032"/>
              <a:gd name="connsiteX7" fmla="*/ 504056 w 1008112"/>
              <a:gd name="connsiteY7" fmla="*/ 288032 h 288032"/>
              <a:gd name="connsiteX8" fmla="*/ 48006 w 1008112"/>
              <a:gd name="connsiteY8" fmla="*/ 288032 h 288032"/>
              <a:gd name="connsiteX9" fmla="*/ 0 w 1008112"/>
              <a:gd name="connsiteY9" fmla="*/ 240026 h 288032"/>
              <a:gd name="connsiteX10" fmla="*/ 0 w 1008112"/>
              <a:gd name="connsiteY10" fmla="*/ 48006 h 28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8112" h="288032" extrusionOk="0">
                <a:moveTo>
                  <a:pt x="0" y="48006"/>
                </a:moveTo>
                <a:cubicBezTo>
                  <a:pt x="-3184" y="19529"/>
                  <a:pt x="17967" y="1324"/>
                  <a:pt x="48006" y="0"/>
                </a:cubicBezTo>
                <a:cubicBezTo>
                  <a:pt x="152234" y="-14592"/>
                  <a:pt x="390123" y="-13874"/>
                  <a:pt x="522298" y="0"/>
                </a:cubicBezTo>
                <a:cubicBezTo>
                  <a:pt x="654473" y="13874"/>
                  <a:pt x="868763" y="-664"/>
                  <a:pt x="960106" y="0"/>
                </a:cubicBezTo>
                <a:cubicBezTo>
                  <a:pt x="982154" y="-2443"/>
                  <a:pt x="1010150" y="22467"/>
                  <a:pt x="1008112" y="48006"/>
                </a:cubicBezTo>
                <a:cubicBezTo>
                  <a:pt x="1005667" y="100025"/>
                  <a:pt x="1011806" y="169074"/>
                  <a:pt x="1008112" y="240026"/>
                </a:cubicBezTo>
                <a:cubicBezTo>
                  <a:pt x="1010296" y="262985"/>
                  <a:pt x="981804" y="292264"/>
                  <a:pt x="960106" y="288032"/>
                </a:cubicBezTo>
                <a:cubicBezTo>
                  <a:pt x="781273" y="287120"/>
                  <a:pt x="635740" y="288881"/>
                  <a:pt x="504056" y="288032"/>
                </a:cubicBezTo>
                <a:cubicBezTo>
                  <a:pt x="372372" y="287184"/>
                  <a:pt x="235810" y="283963"/>
                  <a:pt x="48006" y="288032"/>
                </a:cubicBezTo>
                <a:cubicBezTo>
                  <a:pt x="15873" y="287711"/>
                  <a:pt x="1689" y="261906"/>
                  <a:pt x="0" y="240026"/>
                </a:cubicBezTo>
                <a:cubicBezTo>
                  <a:pt x="-4443" y="191334"/>
                  <a:pt x="-2239" y="114050"/>
                  <a:pt x="0" y="48006"/>
                </a:cubicBezTo>
                <a:close/>
              </a:path>
            </a:pathLst>
          </a:custGeom>
          <a:noFill/>
          <a:ln w="571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9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5A6D-CD72-5BF2-381F-CA2AF5CA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077766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Bioinformatics is a relatively new and evolving discipline that combines skills and technologies from computer science and biology to help us better understand and interpret biological data.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Bioinformatics, as related to genetics and genomics, is a scientific subdiscipline that involves using computer technology to collect, store, analyze and disseminate biological data and information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mathematical, statistical and computing methods that aim to solve biological problems using DNA and amino acid sequences and related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835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089B-CB06-ABBB-1D0C-F7524DB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C6A7F-0C79-4370-992B-3CD1310AE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2523768"/>
          </a:xfrm>
        </p:spPr>
        <p:txBody>
          <a:bodyPr/>
          <a:lstStyle/>
          <a:p>
            <a:r>
              <a:rPr lang="en-US" dirty="0"/>
              <a:t>Check for any problems before we put time and effort into </a:t>
            </a:r>
            <a:r>
              <a:rPr lang="en-US" dirty="0" err="1"/>
              <a:t>analysing</a:t>
            </a:r>
            <a:r>
              <a:rPr lang="en-US" dirty="0"/>
              <a:t> potentially bad data</a:t>
            </a:r>
          </a:p>
          <a:p>
            <a:endParaRPr lang="en-US" dirty="0"/>
          </a:p>
          <a:p>
            <a:r>
              <a:rPr lang="en-US" dirty="0"/>
              <a:t>Start with </a:t>
            </a:r>
            <a:r>
              <a:rPr lang="en-US" dirty="0" err="1"/>
              <a:t>FastQC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Outputs an easy-to-read html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C8ABB-87CF-E05B-E890-7C21008E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42357-EB1D-444A-2E26-FF20B17C24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184" y="2708920"/>
            <a:ext cx="2963168" cy="2963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0B14D-55BE-885F-397F-BC9D066D4163}"/>
              </a:ext>
            </a:extLst>
          </p:cNvPr>
          <p:cNvSpPr txBox="1"/>
          <p:nvPr/>
        </p:nvSpPr>
        <p:spPr>
          <a:xfrm>
            <a:off x="983432" y="4869160"/>
            <a:ext cx="583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www.bioinformatics.babraham.ac.uk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/projects/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fastqc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30984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3B1F-B15F-FBC5-DEE3-15473CAA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base sequence quality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2C43A-8531-6A26-2017-8A92A468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51</a:t>
            </a:fld>
            <a:endParaRPr lang="en-GB"/>
          </a:p>
        </p:txBody>
      </p:sp>
      <p:pic>
        <p:nvPicPr>
          <p:cNvPr id="9" name="Picture 8" descr="A graph of quality scores&#10;&#10;Description automatically generated">
            <a:extLst>
              <a:ext uri="{FF2B5EF4-FFF2-40B4-BE49-F238E27FC236}">
                <a16:creationId xmlns:a16="http://schemas.microsoft.com/office/drawing/2014/main" id="{6578FC44-71AE-DF9A-3F7A-88DC862A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129" y="1767007"/>
            <a:ext cx="5088567" cy="3816425"/>
          </a:xfrm>
          <a:prstGeom prst="rect">
            <a:avLst/>
          </a:prstGeom>
        </p:spPr>
      </p:pic>
      <p:pic>
        <p:nvPicPr>
          <p:cNvPr id="17" name="Picture 16" descr="A graph of a quality score&#10;&#10;Description automatically generated with medium confidence">
            <a:extLst>
              <a:ext uri="{FF2B5EF4-FFF2-40B4-BE49-F238E27FC236}">
                <a16:creationId xmlns:a16="http://schemas.microsoft.com/office/drawing/2014/main" id="{8A6342A5-8FF1-30A0-1DE5-C8E3984B2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04" y="1767008"/>
            <a:ext cx="5088567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4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D5CA2E54-BCA8-8390-9A28-3888D7D10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129" y="1767007"/>
            <a:ext cx="5088567" cy="3816425"/>
          </a:xfrm>
          <a:prstGeom prst="rect">
            <a:avLst/>
          </a:prstGeom>
        </p:spPr>
      </p:pic>
      <p:pic>
        <p:nvPicPr>
          <p:cNvPr id="19" name="Picture 1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1B90ED2D-4F07-1E90-723F-1D8122BD7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04" y="1767008"/>
            <a:ext cx="5088567" cy="3816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B3B1F-B15F-FBC5-DEE3-15473CAA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base sequence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2C43A-8531-6A26-2017-8A92A468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132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6369019D-78BD-3D68-101C-2B244EFFC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2129" y="1767007"/>
            <a:ext cx="5088567" cy="3816425"/>
          </a:xfrm>
          <a:prstGeom prst="rect">
            <a:avLst/>
          </a:prstGeom>
        </p:spPr>
      </p:pic>
      <p:pic>
        <p:nvPicPr>
          <p:cNvPr id="21" name="Picture 2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FE9CCA3-29CF-A251-EB9E-8AB4A2D76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04" y="1767008"/>
            <a:ext cx="5088567" cy="3816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B3B1F-B15F-FBC5-DEE3-15473CAA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sequence GC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2C43A-8531-6A26-2017-8A92A468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69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1102-2044-3A36-9E8E-A8671343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594DB-EEAB-F358-3F48-7A4BB1860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776"/>
            <a:ext cx="10515600" cy="1107996"/>
          </a:xfrm>
        </p:spPr>
        <p:txBody>
          <a:bodyPr/>
          <a:lstStyle/>
          <a:p>
            <a:r>
              <a:rPr lang="en-US" dirty="0"/>
              <a:t>AIM: Given a reference sequence and a set of short reads, align each read to the reference sequence finding the most likely origin of the read sequence.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3DE33-AAB6-AC63-65FF-87B185C9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CE87FDE-5841-61BD-8AC2-EA146B722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821149"/>
            <a:ext cx="10816048" cy="284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53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4B74-FC93-A686-F567-157D57C1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3A7F-21A2-3FE5-5080-BEC29077E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15542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1970</a:t>
            </a:r>
            <a:r>
              <a:rPr lang="en-US" dirty="0"/>
              <a:t> – Needleman-Wunsch algorithm for sequence alignment published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Smith-Waterman algorithm was the first alignment algorithm to include the concept of gaps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42A95-6AA7-67B4-6239-33501F22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8" name="Picture 7" descr="A grid with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405C248C-D340-017D-5976-752A9DAFD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304" y="3068960"/>
            <a:ext cx="2368150" cy="37890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791441-0CF2-2ABD-8B30-9CF4FEEA61F0}"/>
              </a:ext>
            </a:extLst>
          </p:cNvPr>
          <p:cNvSpPr txBox="1">
            <a:spLocks/>
          </p:cNvSpPr>
          <p:nvPr/>
        </p:nvSpPr>
        <p:spPr>
          <a:xfrm>
            <a:off x="838200" y="3404032"/>
            <a:ext cx="7778080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Faster less computationally intensive alignment algorithms have been developed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Aligners also use indexes of the genome to speed up alignment</a:t>
            </a:r>
          </a:p>
        </p:txBody>
      </p:sp>
    </p:spTree>
    <p:extLst>
      <p:ext uri="{BB962C8B-B14F-4D97-AF65-F5344CB8AC3E}">
        <p14:creationId xmlns:p14="http://schemas.microsoft.com/office/powerpoint/2010/main" val="4013687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0BEA-5B1A-05A1-9D9D-B08D84B9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1FD7-2A89-2E8E-5436-9DCF09A4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862596"/>
          </a:xfrm>
        </p:spPr>
        <p:txBody>
          <a:bodyPr/>
          <a:lstStyle/>
          <a:p>
            <a:r>
              <a:rPr lang="en-US" dirty="0"/>
              <a:t>There are a lot of short read aligners, which use a variety of indexing algorithms and alignment algorithms.</a:t>
            </a:r>
          </a:p>
          <a:p>
            <a:endParaRPr lang="en-US" dirty="0"/>
          </a:p>
          <a:p>
            <a:r>
              <a:rPr lang="en-US" dirty="0"/>
              <a:t>The most popular are probably: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Burrows-Wheeler Aligner (BWA) - https://</a:t>
            </a:r>
            <a:r>
              <a:rPr lang="en-US" dirty="0" err="1"/>
              <a:t>github.com</a:t>
            </a:r>
            <a:r>
              <a:rPr lang="en-US" dirty="0"/>
              <a:t>/lh3/bwa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Bowtie2 -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BenLangmead</a:t>
            </a:r>
            <a:r>
              <a:rPr lang="en-US" dirty="0"/>
              <a:t>/bowtie2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alexdobin</a:t>
            </a:r>
            <a:r>
              <a:rPr lang="en-US" dirty="0"/>
              <a:t>/STAR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HISAT2 - http://</a:t>
            </a:r>
            <a:r>
              <a:rPr lang="en-US" dirty="0" err="1"/>
              <a:t>daehwankimlab.github.io</a:t>
            </a:r>
            <a:r>
              <a:rPr lang="en-US" dirty="0"/>
              <a:t>/hisat2/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93531-AEE6-6EA8-BFD2-355D6AF4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28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C385-E51F-7760-1E80-552B660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7D89-9E73-E058-EACA-A187F043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0D9FBD-42F3-B871-4BB0-244B356AA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392" y="1916832"/>
            <a:ext cx="11220134" cy="345571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CBE225-A859-50BF-A370-9AB494BFCA64}"/>
              </a:ext>
            </a:extLst>
          </p:cNvPr>
          <p:cNvGrpSpPr/>
          <p:nvPr/>
        </p:nvGrpSpPr>
        <p:grpSpPr>
          <a:xfrm>
            <a:off x="2279576" y="1874333"/>
            <a:ext cx="1512168" cy="1698683"/>
            <a:chOff x="2279576" y="1874333"/>
            <a:chExt cx="1512168" cy="16986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1554A3-4C56-F5EC-19D5-7D71633E1694}"/>
                </a:ext>
              </a:extLst>
            </p:cNvPr>
            <p:cNvSpPr/>
            <p:nvPr/>
          </p:nvSpPr>
          <p:spPr>
            <a:xfrm>
              <a:off x="2567608" y="3212976"/>
              <a:ext cx="1224136" cy="36004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A5C369-A919-A303-AA17-43F82FDF5C22}"/>
                </a:ext>
              </a:extLst>
            </p:cNvPr>
            <p:cNvSpPr/>
            <p:nvPr/>
          </p:nvSpPr>
          <p:spPr>
            <a:xfrm>
              <a:off x="2279576" y="1874333"/>
              <a:ext cx="1224136" cy="36004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885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4897960D-10C3-7723-3B5C-591863F30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392" y="1916832"/>
            <a:ext cx="11220134" cy="3455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76C385-E51F-7760-1E80-552B6605E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7D89-9E73-E058-EACA-A187F043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166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49DA9-BD1B-EDAF-501B-1A101DD3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mRNAseq</a:t>
            </a:r>
            <a:r>
              <a:rPr lang="en-US" dirty="0"/>
              <a:t> Alignment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DDE6C-AEC9-7712-B420-049F3508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59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C029993-456B-D730-58A5-861252932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774" y="1366916"/>
            <a:ext cx="10560453" cy="46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0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5A6D-CD72-5BF2-381F-CA2AF5CA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077766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Bioinformatics is a relatively </a:t>
            </a:r>
            <a:r>
              <a:rPr lang="en-US" sz="2000" b="1" dirty="0"/>
              <a:t>new and evolving </a:t>
            </a:r>
            <a:r>
              <a:rPr lang="en-US" sz="2000" dirty="0"/>
              <a:t>discipline that combines skills and technologies from computer science and biology to help us better understand and interpret biological data.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Bioinformatics, as related to genetics and genomics, is a scientific subdiscipline that involves </a:t>
            </a:r>
            <a:r>
              <a:rPr lang="en-US" sz="2000" b="1" dirty="0"/>
              <a:t>using computer technology to collect, store, analyze and disseminate biological data and information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mathematical, statistical and computing methods that aim </a:t>
            </a:r>
            <a:r>
              <a:rPr lang="en-US" sz="2000" b="1" dirty="0"/>
              <a:t>to solve biological problems using DNA and amino acid sequences </a:t>
            </a:r>
            <a:r>
              <a:rPr lang="en-US" sz="2000" dirty="0"/>
              <a:t>and related information.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47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0BEA-5B1A-05A1-9D9D-B08D84B9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1FD7-2A89-2E8E-5436-9DCF09A4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3862596"/>
          </a:xfrm>
        </p:spPr>
        <p:txBody>
          <a:bodyPr/>
          <a:lstStyle/>
          <a:p>
            <a:r>
              <a:rPr lang="en-US" dirty="0"/>
              <a:t>There are a lot of short read aligners, which use a variety of indexing algorithms and alignment algorithms.</a:t>
            </a:r>
          </a:p>
          <a:p>
            <a:endParaRPr lang="en-US" dirty="0"/>
          </a:p>
          <a:p>
            <a:r>
              <a:rPr lang="en-US" dirty="0"/>
              <a:t>The most popular are probably: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Burrows-Wheeler Aligner (BWA) -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Bowtie2 - DNA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 - Either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HISAT2 - Either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93531-AEE6-6EA8-BFD2-355D6AF4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3488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ED06-8064-DC6B-FC4D-9E71F4EF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A433-146F-94BD-77D3-FB14C8A49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3831818"/>
          </a:xfrm>
        </p:spPr>
        <p:txBody>
          <a:bodyPr/>
          <a:lstStyle/>
          <a:p>
            <a:r>
              <a:rPr lang="en-US" sz="2000" dirty="0"/>
              <a:t>Sequence Alignment/Map (SAM) format is the standard format for files containing aligned reads.</a:t>
            </a:r>
          </a:p>
          <a:p>
            <a:endParaRPr lang="en-US" sz="2000" dirty="0"/>
          </a:p>
          <a:p>
            <a:r>
              <a:rPr lang="en-US" sz="2000" dirty="0"/>
              <a:t>Two main parts: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Header - meta data (source of the reads, reference genome, aligner,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Alignment section: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1 line for each alignment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contains details of alignment position, mapping, base quality etc.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11 required fields, but other content may vary depending on aligner and other tools used to create the 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1480-DB48-380B-0298-5F352E13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736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-up of a dna code&#10;&#10;Description automatically generated">
            <a:extLst>
              <a:ext uri="{FF2B5EF4-FFF2-40B4-BE49-F238E27FC236}">
                <a16:creationId xmlns:a16="http://schemas.microsoft.com/office/drawing/2014/main" id="{578B5ED9-328C-598A-3176-7DD369787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7"/>
            <a:ext cx="11171242" cy="378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987689-755B-435A-988D-960AE8D4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EAEF8-FA95-DA90-A673-8CA9A170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419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5FD06-AF52-150D-0965-F0359960A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9B35DA6B-5B10-B21C-994A-8F8DD9263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7"/>
            <a:ext cx="11171242" cy="378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245DF5-D8A8-EF0C-CF2F-335FD734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67BBC-8920-A81B-AFAA-9431E3EC6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34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93F49-B197-421D-3096-5A455CE5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4CF0EA11-84CA-ECE1-5B4F-E12366AF0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7"/>
            <a:ext cx="11171242" cy="378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A0F0A-D1AC-57FD-533F-2AB6AF2E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7D8CD-D03F-5B71-CD73-B0032F2C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224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74B7B-F1C1-20F3-4F53-76B930D3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F1F37E18-5509-70D6-09F0-875AFE836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7"/>
            <a:ext cx="11171242" cy="3786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675E76-E582-1E1E-2C44-CB1C0C70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F482E-ABD8-BD67-B98C-B0B177B9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415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0823-8527-E20B-DF52-7A9C9B504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5B120EA-5F62-FA27-01EE-632E0E702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79" y="1535886"/>
            <a:ext cx="11171238" cy="3786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6F5B3-27D9-4DA5-4B00-0BE5D0CF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C4C31-FD5F-9E8E-0D46-2291D481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999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8336-E6BB-FB88-1E5B-851D98D2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405BD-B7BD-803A-C660-D77C9EE5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67</a:t>
            </a:fld>
            <a:endParaRPr lang="en-GB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5F9327-A125-027D-E4AD-D052212CF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983" y="1268760"/>
            <a:ext cx="678603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575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35DA-1A0E-963F-A106-344AF5EC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9F965-8E4C-88E1-B7F2-8F8D0ED5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234"/>
            <a:ext cx="10515600" cy="4431983"/>
          </a:xfrm>
        </p:spPr>
        <p:txBody>
          <a:bodyPr/>
          <a:lstStyle/>
          <a:p>
            <a:pPr algn="ctr"/>
            <a:r>
              <a:rPr lang="en-US" b="1" dirty="0"/>
              <a:t>AIM: To identify mutations in the genome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Whole Genome Sequencing, Whole Exome Sequencing, Targeted Panels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Sequence paired end with long(</a:t>
            </a:r>
            <a:r>
              <a:rPr lang="en-US" sz="2000" dirty="0" err="1"/>
              <a:t>ish</a:t>
            </a:r>
            <a:r>
              <a:rPr lang="en-US" sz="2000" dirty="0"/>
              <a:t>) reads (&gt;=150 bp)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or mark duplicate 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Align to genome including viral decoy sequences, e.g. human cytomegalovirus (CMV), Epstein-Barr virus (EBV)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Call Single Nucleotide Variants (SNV) and small Insertions/Deletions (Indels)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Many somatic mutations may have very low variant allele frequency - sequence to high depth – 100x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Differentiate germline variants by including both a tumour sample and a normal sample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55923-8C29-95A7-E84F-A82B8730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001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C29AB4F2-2C91-8F37-7AB4-3B87AE452A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1" y="1020625"/>
            <a:ext cx="9799273" cy="5627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D31A0-45DF-2FFF-6104-64D50FB3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F1BFE-E16C-60A4-93BB-C28FBAEE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243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8CB-9617-A3F6-7910-7A2D9E22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5A6D-CD72-5BF2-381F-CA2AF5CA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472" y="1700808"/>
            <a:ext cx="10297144" cy="110799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Bioinformatics is an </a:t>
            </a:r>
            <a:r>
              <a:rPr lang="en-US" b="1" dirty="0">
                <a:solidFill>
                  <a:schemeClr val="accent6">
                    <a:lumMod val="10000"/>
                  </a:schemeClr>
                </a:solidFill>
              </a:rPr>
              <a:t>interdisciplinary</a:t>
            </a:r>
            <a:r>
              <a:rPr lang="en-US" dirty="0"/>
              <a:t> field of science that develops methods and software tools for understanding biological data, especially when the data sets are large and complex.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3FC4A-9173-8A90-891D-395985DD7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F801AE1-E4C4-EB63-8A00-A891D21C6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458" y="1810306"/>
            <a:ext cx="977900" cy="889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BA76BE0-0A79-5C9A-5E8D-5C71BAA3F92F}"/>
              </a:ext>
            </a:extLst>
          </p:cNvPr>
          <p:cNvGrpSpPr/>
          <p:nvPr/>
        </p:nvGrpSpPr>
        <p:grpSpPr>
          <a:xfrm>
            <a:off x="511054" y="3212976"/>
            <a:ext cx="11165566" cy="2350658"/>
            <a:chOff x="511054" y="3212976"/>
            <a:chExt cx="11165566" cy="2350658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D77613A-EB9F-6741-F55D-FCF5B843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31604" y="3212976"/>
              <a:ext cx="7128792" cy="219397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38C519-299D-3D66-76CC-F174448E3B60}"/>
                </a:ext>
              </a:extLst>
            </p:cNvPr>
            <p:cNvGrpSpPr/>
            <p:nvPr/>
          </p:nvGrpSpPr>
          <p:grpSpPr>
            <a:xfrm>
              <a:off x="511054" y="3283766"/>
              <a:ext cx="11165566" cy="2279868"/>
              <a:chOff x="511054" y="3283766"/>
              <a:chExt cx="11165566" cy="2279868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8B958768-C51E-2FF7-059C-345F8C70477B}"/>
                  </a:ext>
                </a:extLst>
              </p:cNvPr>
              <p:cNvSpPr/>
              <p:nvPr/>
            </p:nvSpPr>
            <p:spPr>
              <a:xfrm>
                <a:off x="8508268" y="4567136"/>
                <a:ext cx="3168352" cy="99649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tx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2400" b="1" dirty="0">
                    <a:ln>
                      <a:solidFill>
                        <a:schemeClr val="tx1">
                          <a:lumMod val="50000"/>
                        </a:schemeClr>
                      </a:solidFill>
                    </a:ln>
                    <a:solidFill>
                      <a:schemeClr val="accent2">
                        <a:lumMod val="75000"/>
                      </a:schemeClr>
                    </a:solidFill>
                    <a:latin typeface="Progress" pitchFamily="2" charset="77"/>
                  </a:rPr>
                  <a:t>Statistics</a:t>
                </a:r>
                <a:endParaRPr lang="en-US" sz="2000" b="1" dirty="0">
                  <a:ln>
                    <a:solidFill>
                      <a:schemeClr val="tx1">
                        <a:lumMod val="50000"/>
                      </a:schemeClr>
                    </a:solidFill>
                  </a:ln>
                  <a:solidFill>
                    <a:schemeClr val="accent2">
                      <a:lumMod val="75000"/>
                    </a:schemeClr>
                  </a:solidFill>
                  <a:latin typeface="Progress" pitchFamily="2" charset="77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78F7F92-787A-8A5B-F808-160CA053E03B}"/>
                  </a:ext>
                </a:extLst>
              </p:cNvPr>
              <p:cNvSpPr/>
              <p:nvPr/>
            </p:nvSpPr>
            <p:spPr>
              <a:xfrm>
                <a:off x="4511612" y="4567136"/>
                <a:ext cx="3168352" cy="99649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57150">
                <a:solidFill>
                  <a:schemeClr val="bg2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  <a:solidFill>
                      <a:schemeClr val="bg2">
                        <a:lumMod val="75000"/>
                      </a:schemeClr>
                    </a:solidFill>
                    <a:latin typeface="Progress" pitchFamily="2" charset="77"/>
                  </a:rPr>
                  <a:t>Biology</a:t>
                </a:r>
                <a:endParaRPr lang="en-US" sz="2000" b="1" dirty="0">
                  <a:ln>
                    <a:solidFill>
                      <a:schemeClr val="bg2">
                        <a:lumMod val="50000"/>
                      </a:schemeClr>
                    </a:solidFill>
                  </a:ln>
                  <a:solidFill>
                    <a:schemeClr val="bg2">
                      <a:lumMod val="75000"/>
                    </a:schemeClr>
                  </a:solidFill>
                  <a:latin typeface="Progress" pitchFamily="2" charset="77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2ECFBA-8F8C-CC23-6B02-ABA3DC46B445}"/>
                  </a:ext>
                </a:extLst>
              </p:cNvPr>
              <p:cNvSpPr/>
              <p:nvPr/>
            </p:nvSpPr>
            <p:spPr>
              <a:xfrm>
                <a:off x="2711624" y="3283766"/>
                <a:ext cx="6768752" cy="924420"/>
              </a:xfrm>
              <a:prstGeom prst="rect">
                <a:avLst/>
              </a:prstGeom>
              <a:noFill/>
            </p:spPr>
            <p:txBody>
              <a:bodyPr wrap="square" lIns="91440" tIns="46800" rIns="91440" bIns="4572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GB" sz="5400" b="1" cap="none" spc="0" dirty="0">
                    <a:ln w="12700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</a:ln>
                    <a:pattFill prst="narHorz">
                      <a:fgClr>
                        <a:schemeClr val="accent3"/>
                      </a:fgClr>
                      <a:bgClr>
                        <a:schemeClr val="accent3">
                          <a:lumMod val="40000"/>
                          <a:lumOff val="60000"/>
                        </a:schemeClr>
                      </a:bgClr>
                    </a:patt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:rPr>
                  <a:t>Bioinformatics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AC10F8F9-21D5-0DE3-493F-3FCF16C0957B}"/>
                  </a:ext>
                </a:extLst>
              </p:cNvPr>
              <p:cNvSpPr/>
              <p:nvPr/>
            </p:nvSpPr>
            <p:spPr>
              <a:xfrm>
                <a:off x="511054" y="4567136"/>
                <a:ext cx="3168352" cy="99649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571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2400" b="1" dirty="0"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chemeClr val="accent5">
                        <a:lumMod val="75000"/>
                      </a:schemeClr>
                    </a:solidFill>
                    <a:latin typeface="Progress" pitchFamily="2" charset="77"/>
                  </a:rPr>
                  <a:t>Computer Science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25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B4BA3A75-0EB7-5346-E29B-83676C5C47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1" y="1020625"/>
            <a:ext cx="9799273" cy="5627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D31A0-45DF-2FFF-6104-64D50FB3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F1BFE-E16C-60A4-93BB-C28FBAEE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5286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D78B610-691C-559C-F799-36621C8F0ED4}"/>
              </a:ext>
            </a:extLst>
          </p:cNvPr>
          <p:cNvGrpSpPr/>
          <p:nvPr/>
        </p:nvGrpSpPr>
        <p:grpSpPr>
          <a:xfrm>
            <a:off x="1343471" y="1020625"/>
            <a:ext cx="9799273" cy="5627829"/>
            <a:chOff x="1343471" y="1020625"/>
            <a:chExt cx="9799273" cy="5627829"/>
          </a:xfrm>
        </p:grpSpPr>
        <p:pic>
          <p:nvPicPr>
            <p:cNvPr id="18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4BA3A75-0EB7-5346-E29B-83676C5C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3471" y="1020625"/>
              <a:ext cx="9799273" cy="5627829"/>
            </a:xfrm>
            <a:prstGeom prst="rect">
              <a:avLst/>
            </a:prstGeom>
          </p:spPr>
        </p:pic>
        <p:pic>
          <p:nvPicPr>
            <p:cNvPr id="20" name="Picture 1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2E5BD8C-FE1F-7371-256E-5C9F231CD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7848" y="1827089"/>
              <a:ext cx="1865154" cy="1463628"/>
            </a:xfrm>
            <a:prstGeom prst="rect">
              <a:avLst/>
            </a:prstGeom>
          </p:spPr>
        </p:pic>
        <p:pic>
          <p:nvPicPr>
            <p:cNvPr id="22" name="Picture 2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F2A4FF9-9057-ED2F-B3EA-D30D418B5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5157" y="1577338"/>
              <a:ext cx="1800392" cy="1463628"/>
            </a:xfrm>
            <a:prstGeom prst="rect">
              <a:avLst/>
            </a:prstGeom>
          </p:spPr>
        </p:pic>
        <p:pic>
          <p:nvPicPr>
            <p:cNvPr id="24" name="Picture 2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1E3BC0F-1C10-E872-F447-E6C4E45E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2264" y="1772816"/>
              <a:ext cx="1729153" cy="1463628"/>
            </a:xfrm>
            <a:prstGeom prst="rect">
              <a:avLst/>
            </a:prstGeom>
          </p:spPr>
        </p:pic>
      </p:grp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6EE37D72-10D2-2144-62B8-C00DE8D572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471" y="1020625"/>
            <a:ext cx="9799273" cy="5627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D31A0-45DF-2FFF-6104-64D50FB3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F1BFE-E16C-60A4-93BB-C28FBAEE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71</a:t>
            </a:fld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133987-F6A5-6A28-B5D2-7BC24F5C8F9D}"/>
              </a:ext>
            </a:extLst>
          </p:cNvPr>
          <p:cNvGrpSpPr/>
          <p:nvPr/>
        </p:nvGrpSpPr>
        <p:grpSpPr>
          <a:xfrm>
            <a:off x="2416459" y="1844824"/>
            <a:ext cx="7784957" cy="1524520"/>
            <a:chOff x="2416459" y="1844824"/>
            <a:chExt cx="7784957" cy="1524520"/>
          </a:xfrm>
        </p:grpSpPr>
        <p:pic>
          <p:nvPicPr>
            <p:cNvPr id="30" name="Picture 2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8985D9A-74A1-6AB8-31E6-BC78B191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9232" y="1905716"/>
              <a:ext cx="1865154" cy="1463628"/>
            </a:xfrm>
            <a:prstGeom prst="rect">
              <a:avLst/>
            </a:prstGeom>
          </p:spPr>
        </p:pic>
        <p:pic>
          <p:nvPicPr>
            <p:cNvPr id="31" name="Picture 3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02631D9-1482-7967-4F36-EAE732C7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6459" y="1844824"/>
              <a:ext cx="1800392" cy="1463628"/>
            </a:xfrm>
            <a:prstGeom prst="rect">
              <a:avLst/>
            </a:prstGeom>
          </p:spPr>
        </p:pic>
        <p:pic>
          <p:nvPicPr>
            <p:cNvPr id="32" name="Picture 3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93787FA-D8CD-ACC3-1105-F50150C60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2263" y="1844824"/>
              <a:ext cx="1729153" cy="1463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10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DDA6-AA6B-72B6-B164-D26B75B6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492443"/>
          </a:xfrm>
        </p:spPr>
        <p:txBody>
          <a:bodyPr/>
          <a:lstStyle/>
          <a:p>
            <a:r>
              <a:rPr lang="en-US" sz="3200" dirty="0"/>
              <a:t>Several factors complicate somatic SNV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996C-AC90-0A2A-82F4-2C13F7069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2617"/>
            <a:ext cx="10515600" cy="49167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 cellularity (tumour DNA content)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Intra-tumour heterogeneity in which multiple tumour cell populations (subclones) exist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Aneuploidy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Unbalanced structural variation (deletions, duplications,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Matched normal contaminated with cancer DNA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adjacent normal tissue may contain residual disease or early tumour-initiating somatic mutations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circulating tumour DNA in blood </a:t>
            </a:r>
            <a:r>
              <a:rPr lang="en-US" dirty="0" err="1"/>
              <a:t>normals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Sequencing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Alignment artefacts</a:t>
            </a:r>
          </a:p>
          <a:p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Mwenifumbo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 &amp;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Marra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, Nat Rev Genet. 2013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A80E7-7780-E076-6F2C-B9A6F700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9579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31A0-45DF-2FFF-6104-64D50FB3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DNAseq</a:t>
            </a:r>
            <a:r>
              <a:rPr lang="en-US" dirty="0"/>
              <a:t> – Somatic Variant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8FF27-981C-51C5-259F-3B07324C4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069"/>
            <a:ext cx="10515600" cy="4755148"/>
          </a:xfrm>
        </p:spPr>
        <p:txBody>
          <a:bodyPr/>
          <a:lstStyle/>
          <a:p>
            <a:r>
              <a:rPr lang="en-US" dirty="0"/>
              <a:t>There are a lot of tools for somatic variant calling.</a:t>
            </a:r>
          </a:p>
          <a:p>
            <a:endParaRPr lang="en-US" dirty="0"/>
          </a:p>
          <a:p>
            <a:r>
              <a:rPr lang="en-US" dirty="0"/>
              <a:t>Some of the most popular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Mutect2 (GATK)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Strelka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FreeBayes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VarDict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VarScan2</a:t>
            </a:r>
          </a:p>
          <a:p>
            <a:endParaRPr lang="en-US" dirty="0"/>
          </a:p>
          <a:p>
            <a:r>
              <a:rPr lang="en-US" dirty="0"/>
              <a:t>They take different approaches, and it is not uncommon to use multiple tools to call variants and then take a consensus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F1BFE-E16C-60A4-93BB-C28FBAEE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579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01B8-6D62-F0DF-E71A-F88F6CD15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Mutect2 from GATK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DBF57-6A48-8056-38C6-FE4F363C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74</a:t>
            </a:fld>
            <a:endParaRPr lang="en-GB"/>
          </a:p>
        </p:txBody>
      </p:sp>
      <p:pic>
        <p:nvPicPr>
          <p:cNvPr id="8" name="Picture 7" descr="A diagram of a flowchart&#10;&#10;Description automatically generated">
            <a:extLst>
              <a:ext uri="{FF2B5EF4-FFF2-40B4-BE49-F238E27FC236}">
                <a16:creationId xmlns:a16="http://schemas.microsoft.com/office/drawing/2014/main" id="{93A0A58B-B48D-530A-936F-89A1501C6B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6875" y="1124744"/>
            <a:ext cx="7178251" cy="5277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D73B73-A920-EC11-C526-A656748AAF8B}"/>
              </a:ext>
            </a:extLst>
          </p:cNvPr>
          <p:cNvSpPr txBox="1"/>
          <p:nvPr/>
        </p:nvSpPr>
        <p:spPr>
          <a:xfrm>
            <a:off x="1127448" y="4581128"/>
            <a:ext cx="59731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References required: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Genome Reference – same as used to align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Germline Resource – e.g. </a:t>
            </a:r>
            <a:r>
              <a:rPr lang="en-US" dirty="0" err="1">
                <a:latin typeface="Poppins" pitchFamily="2" charset="77"/>
                <a:cs typeface="Poppins" pitchFamily="2" charset="77"/>
              </a:rPr>
              <a:t>Gnomad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Poppins" pitchFamily="2" charset="77"/>
                <a:cs typeface="Poppins" pitchFamily="2" charset="77"/>
              </a:rPr>
              <a:t>If not WGS then intervals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45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688B-D630-3DA3-7FF8-BA1FB0A3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 Format (VCF) output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47444-EB79-1909-F4B9-2E9D7CE9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75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969376-65AC-E1AB-CFAD-855AF4F4B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913" y="1092225"/>
            <a:ext cx="10437749" cy="488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42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73BB-3FAB-7F3F-6757-1DCD7B5BB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553998"/>
          </a:xfrm>
        </p:spPr>
        <p:txBody>
          <a:bodyPr/>
          <a:lstStyle/>
          <a:p>
            <a:r>
              <a:rPr lang="en-US" sz="3600" dirty="0"/>
              <a:t>Hypermutation Signatures in Glioblastoma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38FEA-6E24-58C3-4747-E73114A1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76</a:t>
            </a:fld>
            <a:endParaRPr lang="en-GB"/>
          </a:p>
        </p:txBody>
      </p:sp>
      <p:pic>
        <p:nvPicPr>
          <p:cNvPr id="7" name="Picture 6" descr="A graph of different colored bar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8D7097C-F273-0431-2B82-EF1D2E6C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9984" y="1234604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60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859C-7ACF-ACDF-875E-0F0AAB22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</a:t>
            </a:r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7A4F3-359F-2483-D9C0-0CDA5F97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4DD6E5-C2E0-72E5-E006-4B0BE492A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9580" y="1412776"/>
            <a:ext cx="6732840" cy="50651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22681A4-B94A-44AF-ECC7-D7A330B861D0}"/>
              </a:ext>
            </a:extLst>
          </p:cNvPr>
          <p:cNvGrpSpPr/>
          <p:nvPr/>
        </p:nvGrpSpPr>
        <p:grpSpPr>
          <a:xfrm>
            <a:off x="306954" y="1303600"/>
            <a:ext cx="11578092" cy="1200329"/>
            <a:chOff x="434756" y="1303600"/>
            <a:chExt cx="11578092" cy="1200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932994-9039-9579-1B16-67D13B724631}"/>
                </a:ext>
              </a:extLst>
            </p:cNvPr>
            <p:cNvSpPr/>
            <p:nvPr/>
          </p:nvSpPr>
          <p:spPr>
            <a:xfrm>
              <a:off x="8151804" y="1303600"/>
              <a:ext cx="38610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Poppins" pitchFamily="2" charset="77"/>
                  <a:cs typeface="Poppins" pitchFamily="2" charset="77"/>
                </a:rPr>
                <a:t>Separate populations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Define heterogeneity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Identify rare cell  populations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Cell population dynamics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8075DB-019D-26DE-D4B4-6BD3574F457F}"/>
                </a:ext>
              </a:extLst>
            </p:cNvPr>
            <p:cNvSpPr/>
            <p:nvPr/>
          </p:nvSpPr>
          <p:spPr>
            <a:xfrm>
              <a:off x="434756" y="1303600"/>
              <a:ext cx="38610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Poppins" pitchFamily="2" charset="77"/>
                  <a:cs typeface="Poppins" pitchFamily="2" charset="77"/>
                </a:rPr>
                <a:t>Average expression level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Comparative transcriptomics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Disease biomarker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oppins" pitchFamily="2" charset="77"/>
                  <a:cs typeface="Poppins" pitchFamily="2" charset="77"/>
                </a:rPr>
                <a:t>Homogenous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483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49D4-073F-7142-F657-9B7455AF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</a:t>
            </a:r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35906-E974-7AB6-D460-BE69919A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78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AF933-8E29-DD2D-0F01-26DCAC33C1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612"/>
          <a:stretch/>
        </p:blipFill>
        <p:spPr>
          <a:xfrm>
            <a:off x="955955" y="1484784"/>
            <a:ext cx="3555869" cy="1483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7AF657-D4F1-AD56-D4A3-E3BBC262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04" y="3040590"/>
            <a:ext cx="3860944" cy="1229424"/>
          </a:xfrm>
          <a:prstGeom prst="rect">
            <a:avLst/>
          </a:prstGeom>
        </p:spPr>
      </p:pic>
      <p:pic>
        <p:nvPicPr>
          <p:cNvPr id="10" name="Picture 2" descr="Fig. 1">
            <a:extLst>
              <a:ext uri="{FF2B5EF4-FFF2-40B4-BE49-F238E27FC236}">
                <a16:creationId xmlns:a16="http://schemas.microsoft.com/office/drawing/2014/main" id="{F2D6EBC0-04F7-4220-973D-52F4EDB8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8495" y="1389848"/>
            <a:ext cx="5036959" cy="53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328687-F10F-AB99-9D5A-A54EFF2ED5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424" y="4482637"/>
            <a:ext cx="3426632" cy="146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76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041D-EBFC-FDFD-654C-BF98A9EA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</a:t>
            </a:r>
            <a:r>
              <a:rPr lang="en-US" dirty="0" err="1"/>
              <a:t>RNAseq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AB534-EB5D-582C-A9B7-D2667FA0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79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17B53-5609-9747-741B-6BF78BB7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755" y="1205468"/>
            <a:ext cx="9040491" cy="49395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EE8F5-532A-9F45-CA91-ACE9184C42E1}"/>
              </a:ext>
            </a:extLst>
          </p:cNvPr>
          <p:cNvSpPr/>
          <p:nvPr/>
        </p:nvSpPr>
        <p:spPr>
          <a:xfrm>
            <a:off x="7680176" y="6306977"/>
            <a:ext cx="4447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Source: </a:t>
            </a:r>
            <a:r>
              <a:rPr lang="en-GB" sz="1200" dirty="0" err="1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Svensson</a:t>
            </a:r>
            <a:r>
              <a:rPr lang="en-GB" sz="1200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 et al. </a:t>
            </a:r>
            <a:r>
              <a:rPr lang="en-GB" sz="1200" i="1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Nat </a:t>
            </a:r>
            <a:r>
              <a:rPr lang="en-GB" sz="1200" i="1" dirty="0" err="1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Protoc</a:t>
            </a:r>
            <a:r>
              <a:rPr lang="en-GB" sz="1200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 </a:t>
            </a:r>
            <a:r>
              <a:rPr lang="en-GB" sz="1200" b="1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13, </a:t>
            </a:r>
            <a:r>
              <a:rPr lang="en-GB" sz="1200" dirty="0">
                <a:solidFill>
                  <a:schemeClr val="tx1">
                    <a:lumMod val="75000"/>
                  </a:schemeClr>
                </a:solidFill>
                <a:latin typeface="Poppins" pitchFamily="2" charset="77"/>
                <a:cs typeface="Poppins" pitchFamily="2" charset="77"/>
              </a:rPr>
              <a:t>599–604 (2018)</a:t>
            </a:r>
          </a:p>
        </p:txBody>
      </p:sp>
    </p:spTree>
    <p:extLst>
      <p:ext uri="{BB962C8B-B14F-4D97-AF65-F5344CB8AC3E}">
        <p14:creationId xmlns:p14="http://schemas.microsoft.com/office/powerpoint/2010/main" val="337264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AB22-3FAB-CE36-5AB1-F23EF6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started with proteins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3890-BD25-05AC-1696-6E5E80FE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376"/>
            <a:ext cx="10515600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1951 – Frederick Sanger sequenced the amino acid structure of insulin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F5D3-8305-BD8C-F2B2-301E0A2C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1130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94D5-18F7-9692-FC31-DDE8B318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scRNAseq</a:t>
            </a:r>
            <a:r>
              <a:rPr lang="en-US" dirty="0"/>
              <a:t> analysis workflow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98FA-7317-4718-BD07-ABB20950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A1E2636E-B9ED-BC28-4532-1180DD0B31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86" y="1236880"/>
            <a:ext cx="10357829" cy="46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853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74EE-6D81-2ABE-0A80-777EFA48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90916-9F68-AFB8-A763-A2A72308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81</a:t>
            </a:fld>
            <a:endParaRPr lang="en-GB"/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C185E60-D34E-BD16-F9D3-9B6830D006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1389221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649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94D5-18F7-9692-FC31-DDE8B318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scRNAseq</a:t>
            </a:r>
            <a:r>
              <a:rPr lang="en-US" dirty="0"/>
              <a:t> analysis workflow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98FA-7317-4718-BD07-ABB20950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82</a:t>
            </a:fld>
            <a:endParaRPr lang="en-GB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A1E2636E-B9ED-BC28-4532-1180DD0B31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86" y="1236880"/>
            <a:ext cx="10357829" cy="46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69AF-FF7E-50B5-B7D0-3F9A9B931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Marker Genes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9042C-DB67-26B0-4C53-CCD288F5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83</a:t>
            </a:fld>
            <a:endParaRPr lang="en-GB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3B658CF-1976-84A0-8D9A-A7F8311ED1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4074" y="1210443"/>
            <a:ext cx="6703852" cy="54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497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74F3-549C-AB41-6675-56AAFE3D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scRNAseq</a:t>
            </a:r>
            <a:r>
              <a:rPr lang="en-US" dirty="0"/>
              <a:t> analysis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C3C9-40B8-92D4-335C-B7468DD87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43935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Alignment, Gene Expression Quantification, Cell Calling, QC: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CellRanger</a:t>
            </a:r>
            <a:r>
              <a:rPr lang="en-US" dirty="0"/>
              <a:t> (10X), </a:t>
            </a:r>
            <a:r>
              <a:rPr lang="en-US" dirty="0" err="1"/>
              <a:t>STARsolo</a:t>
            </a:r>
            <a:r>
              <a:rPr lang="en-US" dirty="0"/>
              <a:t>, Alevin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Exploration: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Loupe Browser (10X)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Downstream Analysis: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R – Bioconductor packages: scran, </a:t>
            </a:r>
            <a:r>
              <a:rPr lang="en-US" dirty="0" err="1"/>
              <a:t>scater</a:t>
            </a:r>
            <a:r>
              <a:rPr lang="en-US" dirty="0"/>
              <a:t>, bluster, </a:t>
            </a:r>
            <a:r>
              <a:rPr lang="en-US" dirty="0" err="1"/>
              <a:t>MiloR</a:t>
            </a:r>
            <a:r>
              <a:rPr lang="en-US" dirty="0"/>
              <a:t>, </a:t>
            </a:r>
            <a:r>
              <a:rPr lang="en-US" dirty="0" err="1"/>
              <a:t>SingleR</a:t>
            </a:r>
            <a:endParaRPr lang="en-US" dirty="0"/>
          </a:p>
          <a:p>
            <a:pPr marL="974725" lvl="2" indent="-342900"/>
            <a:r>
              <a:rPr lang="en-US" dirty="0"/>
              <a:t>See the OSCA book at https://</a:t>
            </a:r>
            <a:r>
              <a:rPr lang="en-US" dirty="0" err="1"/>
              <a:t>bioconductor.org</a:t>
            </a:r>
            <a:r>
              <a:rPr lang="en-US" dirty="0"/>
              <a:t>/books/release/OSCA/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R – Seurat</a:t>
            </a:r>
          </a:p>
          <a:p>
            <a:pPr marL="974725" lvl="2" indent="-342900"/>
            <a:r>
              <a:rPr lang="en-US" dirty="0"/>
              <a:t>See the Seurat documentation at 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</a:t>
            </a:r>
          </a:p>
          <a:p>
            <a:pPr marL="701675" lvl="1" indent="-342900">
              <a:buFont typeface="Arial" panose="020B0604020202020204" pitchFamily="34" charset="0"/>
              <a:buChar char="•"/>
            </a:pPr>
            <a:r>
              <a:rPr lang="en-US" dirty="0"/>
              <a:t>Python – </a:t>
            </a:r>
            <a:r>
              <a:rPr lang="en-US" dirty="0" err="1"/>
              <a:t>Scanpy</a:t>
            </a:r>
            <a:endParaRPr lang="en-US" dirty="0"/>
          </a:p>
          <a:p>
            <a:pPr marL="974725" lvl="2" indent="-342900"/>
            <a:r>
              <a:rPr lang="en-US" dirty="0"/>
              <a:t>See the </a:t>
            </a:r>
            <a:r>
              <a:rPr lang="en-US" dirty="0" err="1"/>
              <a:t>Scanpy</a:t>
            </a:r>
            <a:r>
              <a:rPr lang="en-US" dirty="0"/>
              <a:t> documentation at https://</a:t>
            </a:r>
            <a:r>
              <a:rPr lang="en-US" dirty="0" err="1"/>
              <a:t>scanpy.readthedocs.io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/stable/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9900A-495A-A153-7879-7E81491A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977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AB22-3FAB-CE36-5AB1-F23EF6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Bioinformatics?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C3890-BD25-05AC-1696-6E5E80FE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1004"/>
            <a:ext cx="10515600" cy="1107996"/>
          </a:xfrm>
        </p:spPr>
        <p:txBody>
          <a:bodyPr/>
          <a:lstStyle/>
          <a:p>
            <a:r>
              <a:rPr lang="en-US" dirty="0"/>
              <a:t>In the beginning of the 1970s, Ben Hesper and I started to use the term “bioinformatics” for the research we wanted to do, defining it as “</a:t>
            </a:r>
            <a:r>
              <a:rPr lang="en-US" b="1" dirty="0">
                <a:solidFill>
                  <a:srgbClr val="FF0000"/>
                </a:solidFill>
              </a:rPr>
              <a:t>the study of informatic processes in biotic systems</a:t>
            </a:r>
            <a:r>
              <a:rPr lang="en-US" dirty="0"/>
              <a:t>”.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F5D3-8305-BD8C-F2B2-301E0A2C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BC5691-A1E8-C53D-587F-05BD21283EF2}"/>
              </a:ext>
            </a:extLst>
          </p:cNvPr>
          <p:cNvSpPr txBox="1">
            <a:spLocks/>
          </p:cNvSpPr>
          <p:nvPr/>
        </p:nvSpPr>
        <p:spPr>
          <a:xfrm>
            <a:off x="4871864" y="3617148"/>
            <a:ext cx="692927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err="1"/>
              <a:t>Paulien</a:t>
            </a:r>
            <a:r>
              <a:rPr lang="en-US" sz="1800" dirty="0"/>
              <a:t> </a:t>
            </a:r>
            <a:r>
              <a:rPr lang="en-US" sz="1800" dirty="0" err="1"/>
              <a:t>Hogeweg</a:t>
            </a:r>
            <a:r>
              <a:rPr lang="en-US" sz="1800" dirty="0"/>
              <a:t>, https://</a:t>
            </a:r>
            <a:r>
              <a:rPr lang="en-US" sz="1800" dirty="0" err="1"/>
              <a:t>doi.org</a:t>
            </a:r>
            <a:r>
              <a:rPr lang="en-US" sz="1800" dirty="0"/>
              <a:t>/10.1371/journal.pcbi.1002021</a:t>
            </a:r>
          </a:p>
        </p:txBody>
      </p:sp>
    </p:spTree>
    <p:extLst>
      <p:ext uri="{BB962C8B-B14F-4D97-AF65-F5344CB8AC3E}">
        <p14:creationId xmlns:p14="http://schemas.microsoft.com/office/powerpoint/2010/main" val="34568020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0848-52E7-D7E7-80B6-502AA072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00000"/>
            <a:ext cx="7488237" cy="65800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74989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AB22-3FAB-CE36-5AB1-F23EF6AC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all started with proteins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2F5D3-8305-BD8C-F2B2-301E0A2CE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pPr/>
              <a:t>9</a:t>
            </a:fld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431A94-68D3-B8C3-22D2-526D3261B04F}"/>
              </a:ext>
            </a:extLst>
          </p:cNvPr>
          <p:cNvGrpSpPr/>
          <p:nvPr/>
        </p:nvGrpSpPr>
        <p:grpSpPr>
          <a:xfrm>
            <a:off x="1182672" y="2389059"/>
            <a:ext cx="9826657" cy="1805936"/>
            <a:chOff x="1991544" y="2389059"/>
            <a:chExt cx="9826657" cy="1805936"/>
          </a:xfrm>
        </p:grpSpPr>
        <p:pic>
          <p:nvPicPr>
            <p:cNvPr id="27" name="Picture 26" descr="A black background with letters&#10;&#10;Description automatically generated">
              <a:extLst>
                <a:ext uri="{FF2B5EF4-FFF2-40B4-BE49-F238E27FC236}">
                  <a16:creationId xmlns:a16="http://schemas.microsoft.com/office/drawing/2014/main" id="{C82D521C-026A-1939-9191-5D8F3DAE7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1544" y="2389059"/>
              <a:ext cx="1936629" cy="1805936"/>
            </a:xfrm>
            <a:prstGeom prst="rect">
              <a:avLst/>
            </a:prstGeom>
          </p:spPr>
        </p:pic>
        <p:pic>
          <p:nvPicPr>
            <p:cNvPr id="29" name="Picture 28" descr="A black background with letters and numbers&#10;&#10;Description automatically generated">
              <a:extLst>
                <a:ext uri="{FF2B5EF4-FFF2-40B4-BE49-F238E27FC236}">
                  <a16:creationId xmlns:a16="http://schemas.microsoft.com/office/drawing/2014/main" id="{E0CA1D10-5770-868E-9123-8EDF543C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3450" y="2389059"/>
              <a:ext cx="4914751" cy="1805935"/>
            </a:xfrm>
            <a:prstGeom prst="rect">
              <a:avLst/>
            </a:prstGeom>
          </p:spPr>
        </p:pic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70389B8A-DF65-ABCB-F1D5-6E7616FB7FB6}"/>
                </a:ext>
              </a:extLst>
            </p:cNvPr>
            <p:cNvSpPr/>
            <p:nvPr/>
          </p:nvSpPr>
          <p:spPr>
            <a:xfrm>
              <a:off x="4119667" y="2996952"/>
              <a:ext cx="2592288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177963"/>
      </p:ext>
    </p:extLst>
  </p:cSld>
  <p:clrMapOvr>
    <a:masterClrMapping/>
  </p:clrMapOvr>
</p:sld>
</file>

<file path=ppt/theme/theme1.xml><?xml version="1.0" encoding="utf-8"?>
<a:theme xmlns:a="http://schemas.openxmlformats.org/drawingml/2006/main" name="Cancer Research UK">
  <a:themeElements>
    <a:clrScheme name="Cancer Research 2">
      <a:dk1>
        <a:srgbClr val="58595B"/>
      </a:dk1>
      <a:lt1>
        <a:sysClr val="window" lastClr="FFFFFF"/>
      </a:lt1>
      <a:dk2>
        <a:srgbClr val="2E008B"/>
      </a:dk2>
      <a:lt2>
        <a:srgbClr val="EC008C"/>
      </a:lt2>
      <a:accent1>
        <a:srgbClr val="00B6ED"/>
      </a:accent1>
      <a:accent2>
        <a:srgbClr val="A7A8AA"/>
      </a:accent2>
      <a:accent3>
        <a:srgbClr val="AB99D1"/>
      </a:accent3>
      <a:accent4>
        <a:srgbClr val="F799D1"/>
      </a:accent4>
      <a:accent5>
        <a:srgbClr val="99E2F8"/>
      </a:accent5>
      <a:accent6>
        <a:srgbClr val="D9D9D8"/>
      </a:accent6>
      <a:hlink>
        <a:srgbClr val="AB99D1"/>
      </a:hlink>
      <a:folHlink>
        <a:srgbClr val="99E2F8"/>
      </a:folHlink>
    </a:clrScheme>
    <a:fontScheme name="Cancer Research UK - specialis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ncer Research UK (Specialist)_16x9 template_draft4" id="{490E78E8-C2C9-433E-86D7-22AA4C5D3088}" vid="{15F283FA-0709-499B-976B-8A074D77DA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6F782CF7D948939E0E082047358D" ma:contentTypeVersion="13" ma:contentTypeDescription="Create a new document." ma:contentTypeScope="" ma:versionID="bf748da9df782c282eadea4e8cfb755e">
  <xsd:schema xmlns:xsd="http://www.w3.org/2001/XMLSchema" xmlns:xs="http://www.w3.org/2001/XMLSchema" xmlns:p="http://schemas.microsoft.com/office/2006/metadata/properties" xmlns:ns3="223cf488-f3c3-464c-ab6a-566a35751f3b" xmlns:ns4="7fb23f57-b5ac-46d6-88aa-95550f5a4af9" targetNamespace="http://schemas.microsoft.com/office/2006/metadata/properties" ma:root="true" ma:fieldsID="622bc089c7b4c802e4f1220e8ace6b2c" ns3:_="" ns4:_="">
    <xsd:import namespace="223cf488-f3c3-464c-ab6a-566a35751f3b"/>
    <xsd:import namespace="7fb23f57-b5ac-46d6-88aa-95550f5a4af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3cf488-f3c3-464c-ab6a-566a35751f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23f57-b5ac-46d6-88aa-95550f5a4a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A339EE-9FF8-4C00-99BC-747A9F76883B}">
  <ds:schemaRefs>
    <ds:schemaRef ds:uri="http://purl.org/dc/elements/1.1/"/>
    <ds:schemaRef ds:uri="7fb23f57-b5ac-46d6-88aa-95550f5a4af9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223cf488-f3c3-464c-ab6a-566a35751f3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DB1563C-5A36-4D9E-A370-F5424FB2E7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BF2DFF-EC32-4488-A69F-451C9D4F8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3cf488-f3c3-464c-ab6a-566a35751f3b"/>
    <ds:schemaRef ds:uri="7fb23f57-b5ac-46d6-88aa-95550f5a4a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3172</TotalTime>
  <Words>3258</Words>
  <Application>Microsoft Macintosh PowerPoint</Application>
  <PresentationFormat>Widescreen</PresentationFormat>
  <Paragraphs>471</Paragraphs>
  <Slides>86</Slides>
  <Notes>35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Arial</vt:lpstr>
      <vt:lpstr>Avenir</vt:lpstr>
      <vt:lpstr>Calibri</vt:lpstr>
      <vt:lpstr>Calibri Light</vt:lpstr>
      <vt:lpstr>Helvetica Neue</vt:lpstr>
      <vt:lpstr>Poppins</vt:lpstr>
      <vt:lpstr>Progress</vt:lpstr>
      <vt:lpstr>Wingdings</vt:lpstr>
      <vt:lpstr>Cancer Research UK</vt:lpstr>
      <vt:lpstr>Introduction to Bioinformatics</vt:lpstr>
      <vt:lpstr>Overview</vt:lpstr>
      <vt:lpstr>Overview</vt:lpstr>
      <vt:lpstr>What is Bioinformatics? </vt:lpstr>
      <vt:lpstr>What is Bioinformatics? </vt:lpstr>
      <vt:lpstr>What is Bioinformatics? </vt:lpstr>
      <vt:lpstr>What is Bioinformatics? </vt:lpstr>
      <vt:lpstr>It all started with proteins</vt:lpstr>
      <vt:lpstr>It all started with proteins</vt:lpstr>
      <vt:lpstr>It all started with proteins …</vt:lpstr>
      <vt:lpstr>… and it continues with proteins</vt:lpstr>
      <vt:lpstr>A history of nucleotide sequencing</vt:lpstr>
      <vt:lpstr>The era of big data</vt:lpstr>
      <vt:lpstr>The era of big data</vt:lpstr>
      <vt:lpstr>Data storage and Access</vt:lpstr>
      <vt:lpstr>Data Repositories</vt:lpstr>
      <vt:lpstr>A word on gene names</vt:lpstr>
      <vt:lpstr>Genomic Sequence Data UCSC/NCBI versus Ensembl/Gencode/EBI</vt:lpstr>
      <vt:lpstr>The era of big data</vt:lpstr>
      <vt:lpstr>Programming languages in Bioinformatics</vt:lpstr>
      <vt:lpstr>PowerPoint Presentation</vt:lpstr>
      <vt:lpstr>PowerPoint Presentation</vt:lpstr>
      <vt:lpstr>Excel tries to be helpful</vt:lpstr>
      <vt:lpstr>The era of big data</vt:lpstr>
      <vt:lpstr>The need for more power</vt:lpstr>
      <vt:lpstr>The era of big data</vt:lpstr>
      <vt:lpstr>Differing statistical approaches</vt:lpstr>
      <vt:lpstr>Complex Data Requires New Solutions</vt:lpstr>
      <vt:lpstr>Overview</vt:lpstr>
      <vt:lpstr>Data literacy</vt:lpstr>
      <vt:lpstr>What we do…</vt:lpstr>
      <vt:lpstr>The life of data – the PPDAC cycle</vt:lpstr>
      <vt:lpstr>Consequences of Poor Experimental Design</vt:lpstr>
      <vt:lpstr>A Well-Designed Experiment</vt:lpstr>
      <vt:lpstr>Sources of Variation</vt:lpstr>
      <vt:lpstr>Talk to a statistician</vt:lpstr>
      <vt:lpstr>Randomisation</vt:lpstr>
      <vt:lpstr>Next Generation Sequencing</vt:lpstr>
      <vt:lpstr>Next Generation Sequencing Library preparation</vt:lpstr>
      <vt:lpstr>Next Generation Sequencing Library preparation</vt:lpstr>
      <vt:lpstr>Next Generation Sequencing Sequencing by synthesis</vt:lpstr>
      <vt:lpstr>Next Generation Sequencing Sequencing by synthesis</vt:lpstr>
      <vt:lpstr>Fastq file format</vt:lpstr>
      <vt:lpstr>Fastq file format - Headers</vt:lpstr>
      <vt:lpstr>Fastq file format - Sequence</vt:lpstr>
      <vt:lpstr>Fastq file format – Line 3</vt:lpstr>
      <vt:lpstr>Fastq file format - Headers</vt:lpstr>
      <vt:lpstr>(Phred) Quality Scores</vt:lpstr>
      <vt:lpstr>(Phred) Quality Scores …</vt:lpstr>
      <vt:lpstr>QC is important</vt:lpstr>
      <vt:lpstr>Per base sequence quality</vt:lpstr>
      <vt:lpstr>Per base sequence content</vt:lpstr>
      <vt:lpstr>Per sequence GC content</vt:lpstr>
      <vt:lpstr>Read Alignment</vt:lpstr>
      <vt:lpstr>Read Alignment</vt:lpstr>
      <vt:lpstr>Short Read Aligners</vt:lpstr>
      <vt:lpstr>Alignment</vt:lpstr>
      <vt:lpstr>Alignment</vt:lpstr>
      <vt:lpstr>mRNAseq Alignment</vt:lpstr>
      <vt:lpstr>Short Read Aligners</vt:lpstr>
      <vt:lpstr>SAM format</vt:lpstr>
      <vt:lpstr>SAM format </vt:lpstr>
      <vt:lpstr>SAM format </vt:lpstr>
      <vt:lpstr>SAM format </vt:lpstr>
      <vt:lpstr>SAM format </vt:lpstr>
      <vt:lpstr>SAM format </vt:lpstr>
      <vt:lpstr>SAM format</vt:lpstr>
      <vt:lpstr>DNAseq – Somatic Variant Calling</vt:lpstr>
      <vt:lpstr>DNAseq – Somatic Variant Calling</vt:lpstr>
      <vt:lpstr>DNAseq – Somatic Variant Calling</vt:lpstr>
      <vt:lpstr>DNAseq – Somatic Variant Calling</vt:lpstr>
      <vt:lpstr>Several factors complicate somatic SNV calling</vt:lpstr>
      <vt:lpstr>DNAseq – Somatic Variant Calling</vt:lpstr>
      <vt:lpstr>Using Mutect2 from GATK</vt:lpstr>
      <vt:lpstr>Variant Call Format (VCF) output</vt:lpstr>
      <vt:lpstr>Hypermutation Signatures in Glioblastoma</vt:lpstr>
      <vt:lpstr>Single Cell RNAseq</vt:lpstr>
      <vt:lpstr>Single Cell RNAseq</vt:lpstr>
      <vt:lpstr>Single Cell RNAseq</vt:lpstr>
      <vt:lpstr>scRNAseq analysis workflow</vt:lpstr>
      <vt:lpstr>Trajectory Analysis</vt:lpstr>
      <vt:lpstr>scRNAseq analysis workflow</vt:lpstr>
      <vt:lpstr>Cluster Marker Genes</vt:lpstr>
      <vt:lpstr>scRNAseq analysis tools</vt:lpstr>
      <vt:lpstr>What is Bioinformatics? 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formatting instructions</dc:title>
  <dc:subject/>
  <dc:creator>Alex Allaway</dc:creator>
  <cp:keywords/>
  <dc:description/>
  <cp:lastModifiedBy>Ashley Sawle</cp:lastModifiedBy>
  <cp:revision>86</cp:revision>
  <dcterms:created xsi:type="dcterms:W3CDTF">2018-10-02T14:26:27Z</dcterms:created>
  <dcterms:modified xsi:type="dcterms:W3CDTF">2025-09-30T09:11:42Z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0x010100FD116F782CF7D948939E0E082047358D</vt:lpwstr>
  </property>
</Properties>
</file>